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258" r:id="rId2"/>
    <p:sldId id="260" r:id="rId3"/>
    <p:sldId id="261" r:id="rId4"/>
    <p:sldId id="262" r:id="rId5"/>
    <p:sldId id="263" r:id="rId6"/>
    <p:sldId id="264" r:id="rId7"/>
    <p:sldId id="265" r:id="rId8"/>
    <p:sldId id="266" r:id="rId9"/>
    <p:sldId id="267" r:id="rId10"/>
    <p:sldId id="268" r:id="rId11"/>
    <p:sldId id="269" r:id="rId12"/>
    <p:sldId id="272" r:id="rId13"/>
    <p:sldId id="270" r:id="rId14"/>
    <p:sldId id="273" r:id="rId15"/>
    <p:sldId id="274" r:id="rId16"/>
    <p:sldId id="275" r:id="rId17"/>
    <p:sldId id="276" r:id="rId18"/>
    <p:sldId id="277" r:id="rId19"/>
    <p:sldId id="278" r:id="rId20"/>
    <p:sldId id="281" r:id="rId21"/>
    <p:sldId id="279" r:id="rId22"/>
    <p:sldId id="280"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8210" autoAdjust="0"/>
  </p:normalViewPr>
  <p:slideViewPr>
    <p:cSldViewPr snapToGrid="0">
      <p:cViewPr varScale="1">
        <p:scale>
          <a:sx n="54" d="100"/>
          <a:sy n="54" d="100"/>
        </p:scale>
        <p:origin x="1380" y="60"/>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8/10/2024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8/10/2024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render is a built-in function in Django that simplifies the  process of creating Http response</a:t>
            </a:r>
          </a:p>
        </p:txBody>
      </p:sp>
      <p:sp>
        <p:nvSpPr>
          <p:cNvPr id="4" name="Slide Number Placeholder 3"/>
          <p:cNvSpPr>
            <a:spLocks noGrp="1"/>
          </p:cNvSpPr>
          <p:nvPr>
            <p:ph type="sldNum" sz="quarter" idx="5"/>
          </p:nvPr>
        </p:nvSpPr>
        <p:spPr/>
        <p:txBody>
          <a:bodyPr/>
          <a:lstStyle/>
          <a:p>
            <a:fld id="{DED491D0-8E1B-49C7-849B-A28568D94497}" type="slidenum">
              <a:rPr lang="en-IN" smtClean="0"/>
              <a:t>11</a:t>
            </a:fld>
            <a:endParaRPr lang="en-IN"/>
          </a:p>
        </p:txBody>
      </p:sp>
    </p:spTree>
    <p:extLst>
      <p:ext uri="{BB962C8B-B14F-4D97-AF65-F5344CB8AC3E}">
        <p14:creationId xmlns:p14="http://schemas.microsoft.com/office/powerpoint/2010/main" val="1386758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code defines a Django model named Flashcard, which is used to represent flashcards in a database. In Django, a model is a Python class that corresponds to a database table. Here's a breakdown of what each part of the code does:</a:t>
            </a:r>
          </a:p>
          <a:p>
            <a:pPr>
              <a:buFont typeface="+mj-lt"/>
              <a:buAutoNum type="arabicPeriod"/>
            </a:pPr>
            <a:r>
              <a:rPr lang="en-US" b="1" dirty="0"/>
              <a:t>Class Definition (Flashcard)</a:t>
            </a:r>
            <a:r>
              <a:rPr lang="en-US" dirty="0"/>
              <a:t>:</a:t>
            </a:r>
          </a:p>
          <a:p>
            <a:pPr marL="742950" lvl="1" indent="-285750">
              <a:buFont typeface="+mj-lt"/>
              <a:buAutoNum type="arabicPeriod"/>
            </a:pPr>
            <a:r>
              <a:rPr lang="en-US" dirty="0"/>
              <a:t>The class Flashcard inherits from </a:t>
            </a:r>
            <a:r>
              <a:rPr lang="en-US" dirty="0" err="1"/>
              <a:t>models.Model</a:t>
            </a:r>
            <a:r>
              <a:rPr lang="en-US" dirty="0"/>
              <a:t>, meaning it represents a database model.</a:t>
            </a:r>
          </a:p>
          <a:p>
            <a:pPr marL="742950" lvl="1" indent="-285750">
              <a:buFont typeface="+mj-lt"/>
              <a:buAutoNum type="arabicPeriod"/>
            </a:pPr>
            <a:r>
              <a:rPr lang="en-US" dirty="0"/>
              <a:t>Each instance of this class corresponds to a single record (row) in the database table.</a:t>
            </a:r>
          </a:p>
          <a:p>
            <a:pPr>
              <a:buFont typeface="+mj-lt"/>
              <a:buAutoNum type="arabicPeriod"/>
            </a:pPr>
            <a:r>
              <a:rPr lang="en-US" b="1" dirty="0"/>
              <a:t>Fields</a:t>
            </a:r>
            <a:r>
              <a:rPr lang="en-US" dirty="0"/>
              <a:t>:</a:t>
            </a:r>
          </a:p>
          <a:p>
            <a:pPr marL="742950" lvl="1" indent="-285750">
              <a:buFont typeface="+mj-lt"/>
              <a:buAutoNum type="arabicPeriod"/>
            </a:pPr>
            <a:r>
              <a:rPr lang="en-US" dirty="0"/>
              <a:t>term = </a:t>
            </a:r>
            <a:r>
              <a:rPr lang="en-US" dirty="0" err="1"/>
              <a:t>models.CharField</a:t>
            </a:r>
            <a:r>
              <a:rPr lang="en-US" dirty="0"/>
              <a:t>(</a:t>
            </a:r>
            <a:r>
              <a:rPr lang="en-US" dirty="0" err="1"/>
              <a:t>max_length</a:t>
            </a:r>
            <a:r>
              <a:rPr lang="en-US" dirty="0"/>
              <a:t>=200): This defines a field named term that stores a string of text (characters). It is a </a:t>
            </a:r>
            <a:r>
              <a:rPr lang="en-US" dirty="0" err="1"/>
              <a:t>CharField</a:t>
            </a:r>
            <a:r>
              <a:rPr lang="en-US" dirty="0"/>
              <a:t>, which is typically used for short text. The </a:t>
            </a:r>
            <a:r>
              <a:rPr lang="en-US" dirty="0" err="1"/>
              <a:t>max_length</a:t>
            </a:r>
            <a:r>
              <a:rPr lang="en-US" dirty="0"/>
              <a:t>=200 argument specifies that the maximum length of the text is 200 characters.</a:t>
            </a:r>
          </a:p>
          <a:p>
            <a:pPr marL="742950" lvl="1" indent="-285750">
              <a:buFont typeface="+mj-lt"/>
              <a:buAutoNum type="arabicPeriod"/>
            </a:pPr>
            <a:r>
              <a:rPr lang="en-US" dirty="0"/>
              <a:t>definition = </a:t>
            </a:r>
            <a:r>
              <a:rPr lang="en-US" dirty="0" err="1"/>
              <a:t>models.TextField</a:t>
            </a:r>
            <a:r>
              <a:rPr lang="en-US" dirty="0"/>
              <a:t>(): This defines a field named definition that stores a larger amount of text. It is a </a:t>
            </a:r>
            <a:r>
              <a:rPr lang="en-US" dirty="0" err="1"/>
              <a:t>TextField</a:t>
            </a:r>
            <a:r>
              <a:rPr lang="en-US" dirty="0"/>
              <a:t>, which is used for longer text entries with no predefined length limit.</a:t>
            </a:r>
          </a:p>
          <a:p>
            <a:pPr>
              <a:buFont typeface="+mj-lt"/>
              <a:buAutoNum type="arabicPeriod"/>
            </a:pPr>
            <a:r>
              <a:rPr lang="en-US" b="1" dirty="0"/>
              <a:t>String Representation (__str__)</a:t>
            </a:r>
            <a:r>
              <a:rPr lang="en-US" dirty="0"/>
              <a:t>:</a:t>
            </a:r>
          </a:p>
          <a:p>
            <a:pPr marL="742950" lvl="1" indent="-285750">
              <a:buFont typeface="+mj-lt"/>
              <a:buAutoNum type="arabicPeriod"/>
            </a:pPr>
            <a:r>
              <a:rPr lang="en-US" dirty="0"/>
              <a:t>The __str__ method is a special method in Python that returns a string representation of an object. In this case, it returns the value of the term field. When you print an instance of the Flashcard class or see it in the Django admin interface, it will display the value of the term.</a:t>
            </a:r>
          </a:p>
          <a:p>
            <a:pPr>
              <a:buFont typeface="+mj-lt"/>
              <a:buAutoNum type="arabicPeriod"/>
            </a:pPr>
            <a:r>
              <a:rPr lang="en-US" b="1" dirty="0"/>
              <a:t>Database Table</a:t>
            </a:r>
            <a:r>
              <a:rPr lang="en-US" dirty="0"/>
              <a:t>:</a:t>
            </a:r>
          </a:p>
          <a:p>
            <a:pPr marL="742950" lvl="1" indent="-285750">
              <a:buFont typeface="+mj-lt"/>
              <a:buAutoNum type="arabicPeriod"/>
            </a:pPr>
            <a:r>
              <a:rPr lang="en-US" dirty="0"/>
              <a:t>Django will create a corresponding database table for this model, typically named </a:t>
            </a:r>
            <a:r>
              <a:rPr lang="en-US" dirty="0" err="1"/>
              <a:t>appname_flashcard</a:t>
            </a:r>
            <a:r>
              <a:rPr lang="en-US" dirty="0"/>
              <a:t> where </a:t>
            </a:r>
            <a:r>
              <a:rPr lang="en-US" dirty="0" err="1"/>
              <a:t>appname</a:t>
            </a:r>
            <a:r>
              <a:rPr lang="en-US" dirty="0"/>
              <a:t> is the name of the Django application. Each field (e.g., term, definition) becomes a column in that table.</a:t>
            </a:r>
          </a:p>
          <a:p>
            <a:r>
              <a:rPr lang="en-US" dirty="0"/>
              <a:t>In this code defines a Django model Flashcard with two fields, term and definition, to store the term and its corresponding definition.</a:t>
            </a:r>
            <a:endParaRPr lang="en-IN" dirty="0"/>
          </a:p>
        </p:txBody>
      </p:sp>
      <p:sp>
        <p:nvSpPr>
          <p:cNvPr id="4" name="Slide Number Placeholder 3"/>
          <p:cNvSpPr>
            <a:spLocks noGrp="1"/>
          </p:cNvSpPr>
          <p:nvPr>
            <p:ph type="sldNum" sz="quarter" idx="5"/>
          </p:nvPr>
        </p:nvSpPr>
        <p:spPr/>
        <p:txBody>
          <a:bodyPr/>
          <a:lstStyle/>
          <a:p>
            <a:fld id="{DED491D0-8E1B-49C7-849B-A28568D94497}" type="slidenum">
              <a:rPr lang="en-IN" smtClean="0"/>
              <a:t>14</a:t>
            </a:fld>
            <a:endParaRPr lang="en-IN"/>
          </a:p>
        </p:txBody>
      </p:sp>
    </p:spTree>
    <p:extLst>
      <p:ext uri="{BB962C8B-B14F-4D97-AF65-F5344CB8AC3E}">
        <p14:creationId xmlns:p14="http://schemas.microsoft.com/office/powerpoint/2010/main" val="1155382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defines a Django form (</a:t>
            </a:r>
            <a:r>
              <a:rPr lang="en-US" dirty="0" err="1"/>
              <a:t>FlashcardForm</a:t>
            </a:r>
            <a:r>
              <a:rPr lang="en-US" dirty="0"/>
              <a:t>) that is tied to the Flashcard model. It includes fields for term and definition, allowing users to create or update flashcards via a web form.</a:t>
            </a:r>
            <a:endParaRPr lang="en-IN" dirty="0"/>
          </a:p>
        </p:txBody>
      </p:sp>
      <p:sp>
        <p:nvSpPr>
          <p:cNvPr id="4" name="Slide Number Placeholder 3"/>
          <p:cNvSpPr>
            <a:spLocks noGrp="1"/>
          </p:cNvSpPr>
          <p:nvPr>
            <p:ph type="sldNum" sz="quarter" idx="5"/>
          </p:nvPr>
        </p:nvSpPr>
        <p:spPr/>
        <p:txBody>
          <a:bodyPr/>
          <a:lstStyle/>
          <a:p>
            <a:fld id="{DED491D0-8E1B-49C7-849B-A28568D94497}" type="slidenum">
              <a:rPr lang="en-IN" smtClean="0"/>
              <a:t>15</a:t>
            </a:fld>
            <a:endParaRPr lang="en-IN"/>
          </a:p>
        </p:txBody>
      </p:sp>
    </p:spTree>
    <p:extLst>
      <p:ext uri="{BB962C8B-B14F-4D97-AF65-F5344CB8AC3E}">
        <p14:creationId xmlns:p14="http://schemas.microsoft.com/office/powerpoint/2010/main" val="3780983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ED491D0-8E1B-49C7-849B-A28568D94497}" type="slidenum">
              <a:rPr lang="en-IN" smtClean="0"/>
              <a:t>16</a:t>
            </a:fld>
            <a:endParaRPr lang="en-IN"/>
          </a:p>
        </p:txBody>
      </p:sp>
    </p:spTree>
    <p:extLst>
      <p:ext uri="{BB962C8B-B14F-4D97-AF65-F5344CB8AC3E}">
        <p14:creationId xmlns:p14="http://schemas.microsoft.com/office/powerpoint/2010/main" val="1471549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ED491D0-8E1B-49C7-849B-A28568D94497}" type="slidenum">
              <a:rPr lang="en-IN" smtClean="0"/>
              <a:t>19</a:t>
            </a:fld>
            <a:endParaRPr lang="en-IN"/>
          </a:p>
        </p:txBody>
      </p:sp>
    </p:spTree>
    <p:extLst>
      <p:ext uri="{BB962C8B-B14F-4D97-AF65-F5344CB8AC3E}">
        <p14:creationId xmlns:p14="http://schemas.microsoft.com/office/powerpoint/2010/main" val="25234069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8/10/2024</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8/10/2024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8/10/2024</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8/10/2024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8/10/2024</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8/10/2024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8/10/2024</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8/10/2024</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8/10/2024</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8/10/2024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8/10/2024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8/10/2024</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djangoproject.com/" TargetMode="External"/><Relationship Id="rId2" Type="http://schemas.openxmlformats.org/officeDocument/2006/relationships/hyperlink" Target="https://docs.python.org/3.14/library/index.html" TargetMode="External"/><Relationship Id="rId1" Type="http://schemas.openxmlformats.org/officeDocument/2006/relationships/slideLayout" Target="../slideLayouts/slideLayout2.xml"/><Relationship Id="rId5" Type="http://schemas.openxmlformats.org/officeDocument/2006/relationships/hyperlink" Target="https://www.w3schools.com/css/" TargetMode="External"/><Relationship Id="rId4" Type="http://schemas.openxmlformats.org/officeDocument/2006/relationships/hyperlink" Target="https://www.geeksforgeeks.org/build-a-flashcards-using-djang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python.or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djangoproject.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IN" sz="3200" b="1" dirty="0">
                <a:effectLst/>
                <a:latin typeface="Times New Roman" panose="02020603050405020304" pitchFamily="18" charset="0"/>
                <a:ea typeface="Aptos" panose="020B0004020202020204" pitchFamily="34" charset="0"/>
              </a:rPr>
              <a:t>FLASH CARD: A Memorization Technique</a:t>
            </a:r>
            <a:endParaRPr lang="en-US" sz="8800" dirty="0"/>
          </a:p>
        </p:txBody>
      </p:sp>
      <p:sp>
        <p:nvSpPr>
          <p:cNvPr id="3" name="Subtitle 2"/>
          <p:cNvSpPr>
            <a:spLocks noGrp="1"/>
          </p:cNvSpPr>
          <p:nvPr>
            <p:ph type="subTitle" idx="1"/>
          </p:nvPr>
        </p:nvSpPr>
        <p:spPr/>
        <p:txBody>
          <a:bodyPr/>
          <a:lstStyle/>
          <a:p>
            <a:r>
              <a:rPr lang="en-US" dirty="0"/>
              <a:t>Submitted by : V. V. Divya</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BEADE-A0CD-C81A-0990-C1B5F39F07C9}"/>
              </a:ext>
            </a:extLst>
          </p:cNvPr>
          <p:cNvSpPr>
            <a:spLocks noGrp="1"/>
          </p:cNvSpPr>
          <p:nvPr>
            <p:ph type="title"/>
          </p:nvPr>
        </p:nvSpPr>
        <p:spPr/>
        <p:txBody>
          <a:bodyPr/>
          <a:lstStyle/>
          <a:p>
            <a:r>
              <a:rPr lang="en-IN" dirty="0"/>
              <a:t>.</a:t>
            </a:r>
          </a:p>
        </p:txBody>
      </p:sp>
      <p:sp>
        <p:nvSpPr>
          <p:cNvPr id="3" name="Content Placeholder 2">
            <a:extLst>
              <a:ext uri="{FF2B5EF4-FFF2-40B4-BE49-F238E27FC236}">
                <a16:creationId xmlns:a16="http://schemas.microsoft.com/office/drawing/2014/main" id="{C48D664F-0BAA-6B78-D354-1E4FA7D0AB5D}"/>
              </a:ext>
            </a:extLst>
          </p:cNvPr>
          <p:cNvSpPr>
            <a:spLocks noGrp="1"/>
          </p:cNvSpPr>
          <p:nvPr>
            <p:ph idx="1"/>
          </p:nvPr>
        </p:nvSpPr>
        <p:spPr/>
        <p:txBody>
          <a:bodyPr/>
          <a:lstStyle/>
          <a:p>
            <a:pPr marL="0" indent="0">
              <a:buNone/>
            </a:pPr>
            <a:r>
              <a:rPr lang="en-IN" sz="1800" kern="100" dirty="0">
                <a:latin typeface="Times New Roman" panose="02020603050405020304" pitchFamily="18" charset="0"/>
                <a:ea typeface="Aptos" panose="020B0004020202020204" pitchFamily="34" charset="0"/>
                <a:cs typeface="Times New Roman" panose="02020603050405020304" pitchFamily="18" charset="0"/>
              </a:rPr>
              <a:t>3. </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Add this app(flashcards) to the ‘settings.py’ </a:t>
            </a:r>
          </a:p>
          <a:p>
            <a:pPr marL="0" indent="0">
              <a:buNone/>
            </a:pP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46252AC4-B677-B7AF-28AF-EFA041F5B26B}"/>
              </a:ext>
            </a:extLst>
          </p:cNvPr>
          <p:cNvPicPr>
            <a:picLocks noChangeAspect="1"/>
          </p:cNvPicPr>
          <p:nvPr/>
        </p:nvPicPr>
        <p:blipFill>
          <a:blip r:embed="rId2"/>
          <a:stretch>
            <a:fillRect/>
          </a:stretch>
        </p:blipFill>
        <p:spPr>
          <a:xfrm>
            <a:off x="2617366" y="3212169"/>
            <a:ext cx="6108180" cy="3179488"/>
          </a:xfrm>
          <a:prstGeom prst="rect">
            <a:avLst/>
          </a:prstGeom>
        </p:spPr>
      </p:pic>
    </p:spTree>
    <p:extLst>
      <p:ext uri="{BB962C8B-B14F-4D97-AF65-F5344CB8AC3E}">
        <p14:creationId xmlns:p14="http://schemas.microsoft.com/office/powerpoint/2010/main" val="1184397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1FE11-7970-4799-2CF7-7F0A1066CD62}"/>
              </a:ext>
            </a:extLst>
          </p:cNvPr>
          <p:cNvSpPr>
            <a:spLocks noGrp="1"/>
          </p:cNvSpPr>
          <p:nvPr>
            <p:ph type="title"/>
          </p:nvPr>
        </p:nvSpPr>
        <p:spPr>
          <a:xfrm>
            <a:off x="1280160" y="466343"/>
            <a:ext cx="9628632" cy="1362113"/>
          </a:xfrm>
        </p:spPr>
        <p:txBody>
          <a:bodyPr anchor="ctr">
            <a:normAutofit/>
          </a:bodyPr>
          <a:lstStyle/>
          <a:p>
            <a:r>
              <a:rPr lang="en-IN" dirty="0"/>
              <a:t>Adding other necessary files.</a:t>
            </a:r>
          </a:p>
        </p:txBody>
      </p:sp>
      <p:sp>
        <p:nvSpPr>
          <p:cNvPr id="3" name="Content Placeholder 2">
            <a:extLst>
              <a:ext uri="{FF2B5EF4-FFF2-40B4-BE49-F238E27FC236}">
                <a16:creationId xmlns:a16="http://schemas.microsoft.com/office/drawing/2014/main" id="{11ACAEDB-7EC7-C731-040F-A6989659E686}"/>
              </a:ext>
            </a:extLst>
          </p:cNvPr>
          <p:cNvSpPr>
            <a:spLocks noGrp="1"/>
          </p:cNvSpPr>
          <p:nvPr>
            <p:ph sz="half" idx="1"/>
          </p:nvPr>
        </p:nvSpPr>
        <p:spPr>
          <a:xfrm>
            <a:off x="1280160" y="2194560"/>
            <a:ext cx="4489704" cy="3986784"/>
          </a:xfrm>
        </p:spPr>
        <p:txBody>
          <a:bodyPr>
            <a:normAutofit/>
          </a:bodyPr>
          <a:lstStyle/>
          <a:p>
            <a:pPr marL="0" indent="0">
              <a:buNone/>
            </a:pPr>
            <a:r>
              <a:rPr lang="en-IN" b="1" dirty="0"/>
              <a:t>Views.py</a:t>
            </a:r>
          </a:p>
          <a:p>
            <a:r>
              <a:rPr lang="en-IN" dirty="0"/>
              <a:t>Handles user request and response</a:t>
            </a:r>
          </a:p>
          <a:p>
            <a:r>
              <a:rPr lang="en-IN" dirty="0"/>
              <a:t>Defines functions called views that determine how application responds to different URL patterns</a:t>
            </a:r>
          </a:p>
          <a:p>
            <a:r>
              <a:rPr lang="en-IN" dirty="0"/>
              <a:t>This views created need to be mapped to </a:t>
            </a:r>
            <a:r>
              <a:rPr lang="en-IN" dirty="0" err="1"/>
              <a:t>urls</a:t>
            </a:r>
            <a:r>
              <a:rPr lang="en-IN" dirty="0"/>
              <a:t> in </a:t>
            </a:r>
            <a:r>
              <a:rPr lang="en-IN" dirty="0" err="1"/>
              <a:t>tha</a:t>
            </a:r>
            <a:r>
              <a:rPr lang="en-IN" dirty="0"/>
              <a:t> application</a:t>
            </a:r>
          </a:p>
        </p:txBody>
      </p:sp>
      <p:pic>
        <p:nvPicPr>
          <p:cNvPr id="5" name="Picture 4">
            <a:extLst>
              <a:ext uri="{FF2B5EF4-FFF2-40B4-BE49-F238E27FC236}">
                <a16:creationId xmlns:a16="http://schemas.microsoft.com/office/drawing/2014/main" id="{B83A0971-7D6E-7B1F-426F-DD41758CA641}"/>
              </a:ext>
            </a:extLst>
          </p:cNvPr>
          <p:cNvPicPr>
            <a:picLocks noChangeAspect="1"/>
          </p:cNvPicPr>
          <p:nvPr/>
        </p:nvPicPr>
        <p:blipFill>
          <a:blip r:embed="rId3"/>
          <a:stretch>
            <a:fillRect/>
          </a:stretch>
        </p:blipFill>
        <p:spPr>
          <a:xfrm>
            <a:off x="6415368" y="3373519"/>
            <a:ext cx="4493424" cy="1628866"/>
          </a:xfrm>
          <a:prstGeom prst="rect">
            <a:avLst/>
          </a:prstGeom>
          <a:noFill/>
        </p:spPr>
      </p:pic>
    </p:spTree>
    <p:extLst>
      <p:ext uri="{BB962C8B-B14F-4D97-AF65-F5344CB8AC3E}">
        <p14:creationId xmlns:p14="http://schemas.microsoft.com/office/powerpoint/2010/main" val="4076180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A87BC-CE44-3A2F-1216-6BA2A2DA4379}"/>
              </a:ext>
            </a:extLst>
          </p:cNvPr>
          <p:cNvSpPr>
            <a:spLocks noGrp="1"/>
          </p:cNvSpPr>
          <p:nvPr>
            <p:ph type="title"/>
          </p:nvPr>
        </p:nvSpPr>
        <p:spPr>
          <a:xfrm>
            <a:off x="1280160" y="466343"/>
            <a:ext cx="9628632" cy="1362113"/>
          </a:xfrm>
        </p:spPr>
        <p:txBody>
          <a:bodyPr anchor="ctr">
            <a:normAutofit/>
          </a:bodyPr>
          <a:lstStyle/>
          <a:p>
            <a:r>
              <a:rPr lang="en-IN" dirty="0"/>
              <a:t>Adding other necessary files</a:t>
            </a:r>
          </a:p>
        </p:txBody>
      </p:sp>
      <p:sp>
        <p:nvSpPr>
          <p:cNvPr id="3" name="Content Placeholder 2">
            <a:extLst>
              <a:ext uri="{FF2B5EF4-FFF2-40B4-BE49-F238E27FC236}">
                <a16:creationId xmlns:a16="http://schemas.microsoft.com/office/drawing/2014/main" id="{DAE59DAA-ACD3-EAEB-EC97-3DD75532F4DE}"/>
              </a:ext>
            </a:extLst>
          </p:cNvPr>
          <p:cNvSpPr>
            <a:spLocks noGrp="1"/>
          </p:cNvSpPr>
          <p:nvPr>
            <p:ph type="body" sz="half" idx="2"/>
          </p:nvPr>
        </p:nvSpPr>
        <p:spPr>
          <a:xfrm>
            <a:off x="1291818" y="2465294"/>
            <a:ext cx="3834874" cy="3711669"/>
          </a:xfrm>
        </p:spPr>
        <p:txBody>
          <a:bodyPr>
            <a:normAutofit/>
          </a:bodyPr>
          <a:lstStyle/>
          <a:p>
            <a:pPr marL="0" indent="0">
              <a:buNone/>
            </a:pPr>
            <a:r>
              <a:rPr lang="en-IN" b="1" dirty="0"/>
              <a:t>urls.py</a:t>
            </a:r>
          </a:p>
          <a:p>
            <a:pPr marL="0" indent="0">
              <a:buNone/>
            </a:pPr>
            <a:r>
              <a:rPr lang="en-IN" dirty="0"/>
              <a:t>(C:\Users\divya\Desktop\</a:t>
            </a:r>
            <a:r>
              <a:rPr lang="en-IN" dirty="0" err="1"/>
              <a:t>flashcard_project</a:t>
            </a:r>
            <a:r>
              <a:rPr lang="en-IN" dirty="0"/>
              <a:t>\flashcards\urls.py)</a:t>
            </a:r>
          </a:p>
          <a:p>
            <a:pPr marL="342900" indent="-342900">
              <a:buFont typeface="Arial" panose="020B0604020202020204" pitchFamily="34" charset="0"/>
              <a:buChar char="•"/>
            </a:pPr>
            <a:r>
              <a:rPr lang="en-IN" dirty="0"/>
              <a:t>map the views to a </a:t>
            </a:r>
            <a:r>
              <a:rPr lang="en-IN" dirty="0" err="1"/>
              <a:t>url</a:t>
            </a:r>
            <a:r>
              <a:rPr lang="en-IN" dirty="0"/>
              <a:t>, to handle the request.</a:t>
            </a:r>
          </a:p>
          <a:p>
            <a:pPr marL="342900" indent="-342900">
              <a:buFont typeface="Arial" panose="020B0604020202020204" pitchFamily="34" charset="0"/>
              <a:buChar char="•"/>
            </a:pPr>
            <a:r>
              <a:rPr lang="en-IN" dirty="0"/>
              <a:t>This </a:t>
            </a:r>
            <a:r>
              <a:rPr lang="en-IN" dirty="0" err="1"/>
              <a:t>url</a:t>
            </a:r>
            <a:r>
              <a:rPr lang="en-IN" dirty="0"/>
              <a:t> need to be imported to main </a:t>
            </a:r>
            <a:r>
              <a:rPr lang="en-IN" dirty="0" err="1"/>
              <a:t>url</a:t>
            </a:r>
            <a:r>
              <a:rPr lang="en-IN" dirty="0"/>
              <a:t> inside the project folder(</a:t>
            </a:r>
            <a:r>
              <a:rPr lang="en-IN" dirty="0" err="1"/>
              <a:t>flashcard_project</a:t>
            </a:r>
            <a:r>
              <a:rPr lang="en-IN" dirty="0"/>
              <a:t>)</a:t>
            </a:r>
          </a:p>
          <a:p>
            <a:pPr marL="0" indent="0">
              <a:buNone/>
            </a:pPr>
            <a:endParaRPr lang="en-IN" dirty="0"/>
          </a:p>
        </p:txBody>
      </p:sp>
      <p:pic>
        <p:nvPicPr>
          <p:cNvPr id="5" name="Picture 4">
            <a:extLst>
              <a:ext uri="{FF2B5EF4-FFF2-40B4-BE49-F238E27FC236}">
                <a16:creationId xmlns:a16="http://schemas.microsoft.com/office/drawing/2014/main" id="{BC67FCF3-B182-D8AE-3FDE-4B53072CE4E6}"/>
              </a:ext>
            </a:extLst>
          </p:cNvPr>
          <p:cNvPicPr>
            <a:picLocks noChangeAspect="1"/>
          </p:cNvPicPr>
          <p:nvPr/>
        </p:nvPicPr>
        <p:blipFill>
          <a:blip r:embed="rId2"/>
          <a:stretch>
            <a:fillRect/>
          </a:stretch>
        </p:blipFill>
        <p:spPr>
          <a:xfrm>
            <a:off x="5518896" y="3480272"/>
            <a:ext cx="6166825" cy="2911385"/>
          </a:xfrm>
          <a:prstGeom prst="rect">
            <a:avLst/>
          </a:prstGeom>
          <a:noFill/>
        </p:spPr>
      </p:pic>
    </p:spTree>
    <p:extLst>
      <p:ext uri="{BB962C8B-B14F-4D97-AF65-F5344CB8AC3E}">
        <p14:creationId xmlns:p14="http://schemas.microsoft.com/office/powerpoint/2010/main" val="570544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9B384-58BC-E1A7-53BD-5B0154955BC2}"/>
              </a:ext>
            </a:extLst>
          </p:cNvPr>
          <p:cNvSpPr>
            <a:spLocks noGrp="1"/>
          </p:cNvSpPr>
          <p:nvPr>
            <p:ph type="title"/>
          </p:nvPr>
        </p:nvSpPr>
        <p:spPr>
          <a:xfrm>
            <a:off x="1280160" y="466343"/>
            <a:ext cx="9628632" cy="1362113"/>
          </a:xfrm>
        </p:spPr>
        <p:txBody>
          <a:bodyPr anchor="ctr">
            <a:normAutofit/>
          </a:bodyPr>
          <a:lstStyle/>
          <a:p>
            <a:r>
              <a:rPr lang="en-IN" dirty="0"/>
              <a:t>Adding other necessary files</a:t>
            </a:r>
          </a:p>
        </p:txBody>
      </p:sp>
      <p:sp>
        <p:nvSpPr>
          <p:cNvPr id="3" name="Content Placeholder 2">
            <a:extLst>
              <a:ext uri="{FF2B5EF4-FFF2-40B4-BE49-F238E27FC236}">
                <a16:creationId xmlns:a16="http://schemas.microsoft.com/office/drawing/2014/main" id="{A96FFF36-A151-DB3D-B345-92E926D531FB}"/>
              </a:ext>
            </a:extLst>
          </p:cNvPr>
          <p:cNvSpPr>
            <a:spLocks noGrp="1"/>
          </p:cNvSpPr>
          <p:nvPr>
            <p:ph sz="half" idx="1"/>
          </p:nvPr>
        </p:nvSpPr>
        <p:spPr>
          <a:xfrm>
            <a:off x="1280160" y="2194560"/>
            <a:ext cx="4489704" cy="3986784"/>
          </a:xfrm>
        </p:spPr>
        <p:txBody>
          <a:bodyPr>
            <a:normAutofit/>
          </a:bodyPr>
          <a:lstStyle/>
          <a:p>
            <a:pPr marL="0" indent="0">
              <a:buNone/>
            </a:pPr>
            <a:r>
              <a:rPr lang="en-IN" b="1" dirty="0"/>
              <a:t>urls.py</a:t>
            </a:r>
          </a:p>
          <a:p>
            <a:pPr marL="0" indent="0">
              <a:buNone/>
            </a:pPr>
            <a:r>
              <a:rPr lang="en-IN" b="1" dirty="0"/>
              <a:t>C:\Users\divya\Desktop\flashcard_project\flashcard_project\urls.py</a:t>
            </a:r>
          </a:p>
          <a:p>
            <a:r>
              <a:rPr lang="en-IN" dirty="0"/>
              <a:t>Any </a:t>
            </a:r>
            <a:r>
              <a:rPr lang="en-IN" dirty="0" err="1"/>
              <a:t>url</a:t>
            </a:r>
            <a:r>
              <a:rPr lang="en-IN" dirty="0"/>
              <a:t> that starts with flashcards will be rafted to flashcards application.</a:t>
            </a:r>
          </a:p>
        </p:txBody>
      </p:sp>
      <p:pic>
        <p:nvPicPr>
          <p:cNvPr id="6" name="Content Placeholder 5">
            <a:extLst>
              <a:ext uri="{FF2B5EF4-FFF2-40B4-BE49-F238E27FC236}">
                <a16:creationId xmlns:a16="http://schemas.microsoft.com/office/drawing/2014/main" id="{AE15FE87-6C81-4B28-824B-366B4EC1E947}"/>
              </a:ext>
            </a:extLst>
          </p:cNvPr>
          <p:cNvPicPr>
            <a:picLocks noGrp="1" noChangeAspect="1"/>
          </p:cNvPicPr>
          <p:nvPr>
            <p:ph sz="half" idx="2"/>
          </p:nvPr>
        </p:nvPicPr>
        <p:blipFill>
          <a:blip r:embed="rId2"/>
          <a:stretch>
            <a:fillRect/>
          </a:stretch>
        </p:blipFill>
        <p:spPr>
          <a:xfrm>
            <a:off x="6415368" y="3467308"/>
            <a:ext cx="4493424" cy="1441287"/>
          </a:xfrm>
          <a:noFill/>
        </p:spPr>
      </p:pic>
    </p:spTree>
    <p:extLst>
      <p:ext uri="{BB962C8B-B14F-4D97-AF65-F5344CB8AC3E}">
        <p14:creationId xmlns:p14="http://schemas.microsoft.com/office/powerpoint/2010/main" val="2643242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0B338-4B08-DC5F-91C6-7807EC70D1FD}"/>
              </a:ext>
            </a:extLst>
          </p:cNvPr>
          <p:cNvSpPr>
            <a:spLocks noGrp="1"/>
          </p:cNvSpPr>
          <p:nvPr>
            <p:ph type="title"/>
          </p:nvPr>
        </p:nvSpPr>
        <p:spPr>
          <a:xfrm>
            <a:off x="1280160" y="466343"/>
            <a:ext cx="9628632" cy="1362113"/>
          </a:xfrm>
        </p:spPr>
        <p:txBody>
          <a:bodyPr anchor="ctr">
            <a:normAutofit/>
          </a:bodyPr>
          <a:lstStyle/>
          <a:p>
            <a:r>
              <a:rPr lang="en-IN" dirty="0"/>
              <a:t>Adding other necessary files</a:t>
            </a:r>
          </a:p>
        </p:txBody>
      </p:sp>
      <p:sp>
        <p:nvSpPr>
          <p:cNvPr id="3" name="Content Placeholder 2">
            <a:extLst>
              <a:ext uri="{FF2B5EF4-FFF2-40B4-BE49-F238E27FC236}">
                <a16:creationId xmlns:a16="http://schemas.microsoft.com/office/drawing/2014/main" id="{A075921B-065B-2767-1241-7D416C9B42C1}"/>
              </a:ext>
            </a:extLst>
          </p:cNvPr>
          <p:cNvSpPr>
            <a:spLocks noGrp="1"/>
          </p:cNvSpPr>
          <p:nvPr>
            <p:ph type="body" sz="half" idx="2"/>
          </p:nvPr>
        </p:nvSpPr>
        <p:spPr>
          <a:xfrm>
            <a:off x="1291818" y="2465294"/>
            <a:ext cx="4520046" cy="3711669"/>
          </a:xfrm>
        </p:spPr>
        <p:txBody>
          <a:bodyPr>
            <a:normAutofit/>
          </a:bodyPr>
          <a:lstStyle/>
          <a:p>
            <a:pPr marL="0" indent="0">
              <a:buNone/>
            </a:pPr>
            <a:r>
              <a:rPr lang="en-IN" b="1" dirty="0"/>
              <a:t>models.py</a:t>
            </a:r>
          </a:p>
          <a:p>
            <a:pPr marL="342900" indent="-342900">
              <a:buFont typeface="Arial" panose="020B0604020202020204" pitchFamily="34" charset="0"/>
              <a:buChar char="•"/>
            </a:pPr>
            <a:r>
              <a:rPr lang="en-IN" dirty="0"/>
              <a:t>Defines the data structure of the application.</a:t>
            </a:r>
          </a:p>
          <a:p>
            <a:pPr marL="342900" indent="-342900">
              <a:buFont typeface="Arial" panose="020B0604020202020204" pitchFamily="34" charset="0"/>
              <a:buChar char="•"/>
            </a:pPr>
            <a:r>
              <a:rPr lang="en-IN" dirty="0"/>
              <a:t>Manages data in the </a:t>
            </a:r>
            <a:r>
              <a:rPr lang="en-IN" dirty="0" err="1"/>
              <a:t>application’database</a:t>
            </a:r>
            <a:r>
              <a:rPr lang="en-IN" dirty="0"/>
              <a:t>.</a:t>
            </a:r>
          </a:p>
          <a:p>
            <a:pPr marL="342900" indent="-342900">
              <a:buFont typeface="Arial" panose="020B0604020202020204" pitchFamily="34" charset="0"/>
              <a:buChar char="•"/>
            </a:pPr>
            <a:r>
              <a:rPr lang="en-IN" dirty="0"/>
              <a:t>Defines two fields ; term and definition are defined.</a:t>
            </a:r>
          </a:p>
          <a:p>
            <a:pPr marL="0" indent="0">
              <a:buNone/>
            </a:pPr>
            <a:endParaRPr lang="en-IN" b="1" dirty="0"/>
          </a:p>
        </p:txBody>
      </p:sp>
      <p:pic>
        <p:nvPicPr>
          <p:cNvPr id="6" name="Content Placeholder 5">
            <a:extLst>
              <a:ext uri="{FF2B5EF4-FFF2-40B4-BE49-F238E27FC236}">
                <a16:creationId xmlns:a16="http://schemas.microsoft.com/office/drawing/2014/main" id="{35AE19F7-5A67-EE78-831D-35596C4981DA}"/>
              </a:ext>
            </a:extLst>
          </p:cNvPr>
          <p:cNvPicPr>
            <a:picLocks noGrp="1" noChangeAspect="1"/>
          </p:cNvPicPr>
          <p:nvPr>
            <p:ph idx="1"/>
          </p:nvPr>
        </p:nvPicPr>
        <p:blipFill>
          <a:blip r:embed="rId3"/>
          <a:stretch>
            <a:fillRect/>
          </a:stretch>
        </p:blipFill>
        <p:spPr>
          <a:xfrm>
            <a:off x="6094476" y="2916126"/>
            <a:ext cx="5794866" cy="2554775"/>
          </a:xfrm>
          <a:noFill/>
        </p:spPr>
      </p:pic>
    </p:spTree>
    <p:extLst>
      <p:ext uri="{BB962C8B-B14F-4D97-AF65-F5344CB8AC3E}">
        <p14:creationId xmlns:p14="http://schemas.microsoft.com/office/powerpoint/2010/main" val="2982217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93CF4-1709-E54C-8581-603FB37B743A}"/>
              </a:ext>
            </a:extLst>
          </p:cNvPr>
          <p:cNvSpPr>
            <a:spLocks noGrp="1"/>
          </p:cNvSpPr>
          <p:nvPr>
            <p:ph type="title"/>
          </p:nvPr>
        </p:nvSpPr>
        <p:spPr>
          <a:xfrm>
            <a:off x="1280160" y="466343"/>
            <a:ext cx="9628632" cy="1362113"/>
          </a:xfrm>
        </p:spPr>
        <p:txBody>
          <a:bodyPr anchor="ctr">
            <a:normAutofit/>
          </a:bodyPr>
          <a:lstStyle/>
          <a:p>
            <a:r>
              <a:rPr lang="en-IN" dirty="0"/>
              <a:t>Adding other necessary files</a:t>
            </a:r>
          </a:p>
        </p:txBody>
      </p:sp>
      <p:sp>
        <p:nvSpPr>
          <p:cNvPr id="11" name="Text Placeholder 2">
            <a:extLst>
              <a:ext uri="{FF2B5EF4-FFF2-40B4-BE49-F238E27FC236}">
                <a16:creationId xmlns:a16="http://schemas.microsoft.com/office/drawing/2014/main" id="{CBEC785A-81A6-F0B1-1641-4C3D7C63BBD1}"/>
              </a:ext>
            </a:extLst>
          </p:cNvPr>
          <p:cNvSpPr>
            <a:spLocks noGrp="1"/>
          </p:cNvSpPr>
          <p:nvPr>
            <p:ph type="body" sz="half" idx="2"/>
          </p:nvPr>
        </p:nvSpPr>
        <p:spPr>
          <a:xfrm>
            <a:off x="1291818" y="2465294"/>
            <a:ext cx="3834874" cy="3711669"/>
          </a:xfrm>
        </p:spPr>
        <p:txBody>
          <a:bodyPr>
            <a:normAutofit lnSpcReduction="10000"/>
          </a:bodyPr>
          <a:lstStyle/>
          <a:p>
            <a:r>
              <a:rPr lang="en-US" b="1" dirty="0"/>
              <a:t>forms.py</a:t>
            </a:r>
          </a:p>
          <a:p>
            <a:r>
              <a:rPr lang="en-US" dirty="0"/>
              <a:t>(C:\Users\divya\Desktop\flashcard_project\flashcards\templates\flashcards)</a:t>
            </a:r>
          </a:p>
          <a:p>
            <a:pPr marL="342900" indent="-342900">
              <a:buFont typeface="Arial" panose="020B0604020202020204" pitchFamily="34" charset="0"/>
              <a:buChar char="•"/>
            </a:pPr>
            <a:r>
              <a:rPr lang="en-US" dirty="0"/>
              <a:t>Defines a Django form(forms.py) that is tied to the model.</a:t>
            </a:r>
          </a:p>
          <a:p>
            <a:pPr marL="342900" indent="-342900">
              <a:buFont typeface="Arial" panose="020B0604020202020204" pitchFamily="34" charset="0"/>
              <a:buChar char="•"/>
            </a:pPr>
            <a:r>
              <a:rPr lang="en-US" dirty="0"/>
              <a:t>Allows users to interact with the application through the web browser</a:t>
            </a:r>
          </a:p>
        </p:txBody>
      </p:sp>
      <p:pic>
        <p:nvPicPr>
          <p:cNvPr id="8" name="Picture 7">
            <a:extLst>
              <a:ext uri="{FF2B5EF4-FFF2-40B4-BE49-F238E27FC236}">
                <a16:creationId xmlns:a16="http://schemas.microsoft.com/office/drawing/2014/main" id="{1D034296-4572-45AD-8E31-EFAC83C3E18F}"/>
              </a:ext>
            </a:extLst>
          </p:cNvPr>
          <p:cNvPicPr>
            <a:picLocks noChangeAspect="1"/>
          </p:cNvPicPr>
          <p:nvPr/>
        </p:nvPicPr>
        <p:blipFill>
          <a:blip r:embed="rId3"/>
          <a:stretch>
            <a:fillRect/>
          </a:stretch>
        </p:blipFill>
        <p:spPr>
          <a:xfrm>
            <a:off x="6738097" y="3224441"/>
            <a:ext cx="5174504" cy="2602617"/>
          </a:xfrm>
          <a:prstGeom prst="rect">
            <a:avLst/>
          </a:prstGeom>
          <a:noFill/>
        </p:spPr>
      </p:pic>
    </p:spTree>
    <p:extLst>
      <p:ext uri="{BB962C8B-B14F-4D97-AF65-F5344CB8AC3E}">
        <p14:creationId xmlns:p14="http://schemas.microsoft.com/office/powerpoint/2010/main" val="467807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060E6-58F6-9349-2902-1C786296DAAB}"/>
              </a:ext>
            </a:extLst>
          </p:cNvPr>
          <p:cNvSpPr>
            <a:spLocks noGrp="1"/>
          </p:cNvSpPr>
          <p:nvPr>
            <p:ph type="title"/>
          </p:nvPr>
        </p:nvSpPr>
        <p:spPr>
          <a:xfrm>
            <a:off x="1280160" y="466343"/>
            <a:ext cx="9628632" cy="1362113"/>
          </a:xfrm>
        </p:spPr>
        <p:txBody>
          <a:bodyPr anchor="ctr">
            <a:normAutofit/>
          </a:bodyPr>
          <a:lstStyle/>
          <a:p>
            <a:r>
              <a:rPr lang="en-IN" dirty="0"/>
              <a:t>Creating GUI</a:t>
            </a:r>
          </a:p>
        </p:txBody>
      </p:sp>
      <p:sp>
        <p:nvSpPr>
          <p:cNvPr id="3" name="Text Placeholder 2">
            <a:extLst>
              <a:ext uri="{FF2B5EF4-FFF2-40B4-BE49-F238E27FC236}">
                <a16:creationId xmlns:a16="http://schemas.microsoft.com/office/drawing/2014/main" id="{C101C9D3-7E11-D781-BAC1-155870E28B89}"/>
              </a:ext>
            </a:extLst>
          </p:cNvPr>
          <p:cNvSpPr>
            <a:spLocks noGrp="1"/>
          </p:cNvSpPr>
          <p:nvPr>
            <p:ph sz="half" idx="1"/>
          </p:nvPr>
        </p:nvSpPr>
        <p:spPr>
          <a:xfrm>
            <a:off x="1280160" y="2194560"/>
            <a:ext cx="4489704" cy="3986784"/>
          </a:xfrm>
        </p:spPr>
        <p:txBody>
          <a:bodyPr>
            <a:normAutofit/>
          </a:bodyPr>
          <a:lstStyle/>
          <a:p>
            <a:r>
              <a:rPr lang="en-IN" b="1" dirty="0"/>
              <a:t>flashcard_list.html</a:t>
            </a:r>
          </a:p>
          <a:p>
            <a:r>
              <a:rPr lang="en-IN" dirty="0" err="1"/>
              <a:t>flashcard_project</a:t>
            </a:r>
            <a:r>
              <a:rPr lang="en-IN" dirty="0"/>
              <a:t>\flashcards\templates\flashcards\flashcard_list.html</a:t>
            </a:r>
          </a:p>
          <a:p>
            <a:r>
              <a:rPr lang="en-US" dirty="0"/>
              <a:t>Displaying a list of flashcards, with options to view, edit, or delete each flashcard.</a:t>
            </a:r>
            <a:endParaRPr lang="en-IN" dirty="0"/>
          </a:p>
        </p:txBody>
      </p:sp>
      <p:pic>
        <p:nvPicPr>
          <p:cNvPr id="6" name="Picture 5">
            <a:extLst>
              <a:ext uri="{FF2B5EF4-FFF2-40B4-BE49-F238E27FC236}">
                <a16:creationId xmlns:a16="http://schemas.microsoft.com/office/drawing/2014/main" id="{4D2F25E3-3B76-4CED-C2FA-D4A420787E05}"/>
              </a:ext>
            </a:extLst>
          </p:cNvPr>
          <p:cNvPicPr>
            <a:picLocks noChangeAspect="1"/>
          </p:cNvPicPr>
          <p:nvPr/>
        </p:nvPicPr>
        <p:blipFill>
          <a:blip r:embed="rId3"/>
          <a:stretch>
            <a:fillRect/>
          </a:stretch>
        </p:blipFill>
        <p:spPr>
          <a:xfrm>
            <a:off x="5831796" y="2404873"/>
            <a:ext cx="6328230" cy="3986783"/>
          </a:xfrm>
          <a:prstGeom prst="rect">
            <a:avLst/>
          </a:prstGeom>
          <a:noFill/>
        </p:spPr>
      </p:pic>
    </p:spTree>
    <p:extLst>
      <p:ext uri="{BB962C8B-B14F-4D97-AF65-F5344CB8AC3E}">
        <p14:creationId xmlns:p14="http://schemas.microsoft.com/office/powerpoint/2010/main" val="160375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B6EC5FE8-0ECF-3E1C-0CF5-7F88675F10AA}"/>
              </a:ext>
            </a:extLst>
          </p:cNvPr>
          <p:cNvSpPr>
            <a:spLocks noGrp="1"/>
          </p:cNvSpPr>
          <p:nvPr>
            <p:ph type="title"/>
          </p:nvPr>
        </p:nvSpPr>
        <p:spPr>
          <a:xfrm>
            <a:off x="1280160" y="466343"/>
            <a:ext cx="9628632" cy="1362113"/>
          </a:xfrm>
        </p:spPr>
        <p:txBody>
          <a:bodyPr/>
          <a:lstStyle/>
          <a:p>
            <a:r>
              <a:rPr lang="en-IN" b="1" dirty="0"/>
              <a:t>Creating GUI</a:t>
            </a:r>
            <a:endParaRPr lang="en-US" b="1" dirty="0"/>
          </a:p>
        </p:txBody>
      </p:sp>
      <p:sp>
        <p:nvSpPr>
          <p:cNvPr id="3" name="Content Placeholder 2">
            <a:extLst>
              <a:ext uri="{FF2B5EF4-FFF2-40B4-BE49-F238E27FC236}">
                <a16:creationId xmlns:a16="http://schemas.microsoft.com/office/drawing/2014/main" id="{16F538E5-2E30-918B-10EA-A5D014EE9440}"/>
              </a:ext>
            </a:extLst>
          </p:cNvPr>
          <p:cNvSpPr>
            <a:spLocks noGrp="1"/>
          </p:cNvSpPr>
          <p:nvPr>
            <p:ph sz="half" idx="1"/>
          </p:nvPr>
        </p:nvSpPr>
        <p:spPr>
          <a:xfrm>
            <a:off x="1280160" y="2194560"/>
            <a:ext cx="4489704" cy="3986784"/>
          </a:xfrm>
        </p:spPr>
        <p:txBody>
          <a:bodyPr>
            <a:normAutofit/>
          </a:bodyPr>
          <a:lstStyle/>
          <a:p>
            <a:pPr marL="0" indent="0">
              <a:buNone/>
            </a:pPr>
            <a:r>
              <a:rPr lang="en-US" b="1" dirty="0"/>
              <a:t>flashcard_form.html</a:t>
            </a:r>
          </a:p>
          <a:p>
            <a:r>
              <a:rPr lang="en-US" dirty="0" err="1"/>
              <a:t>flashcard_project</a:t>
            </a:r>
            <a:r>
              <a:rPr lang="en-US" dirty="0"/>
              <a:t>\flashcards\templates\flashcards\flashcard_form.html</a:t>
            </a:r>
          </a:p>
          <a:p>
            <a:r>
              <a:rPr lang="en-US" dirty="0"/>
              <a:t>Adding a new flashcard and editing an existing one.</a:t>
            </a:r>
            <a:endParaRPr lang="en-IN" dirty="0"/>
          </a:p>
        </p:txBody>
      </p:sp>
      <p:pic>
        <p:nvPicPr>
          <p:cNvPr id="7" name="Picture 6">
            <a:extLst>
              <a:ext uri="{FF2B5EF4-FFF2-40B4-BE49-F238E27FC236}">
                <a16:creationId xmlns:a16="http://schemas.microsoft.com/office/drawing/2014/main" id="{6C8D495F-AAE5-38B8-26BC-374900C76D42}"/>
              </a:ext>
            </a:extLst>
          </p:cNvPr>
          <p:cNvPicPr>
            <a:picLocks noChangeAspect="1"/>
          </p:cNvPicPr>
          <p:nvPr/>
        </p:nvPicPr>
        <p:blipFill>
          <a:blip r:embed="rId2"/>
          <a:stretch>
            <a:fillRect/>
          </a:stretch>
        </p:blipFill>
        <p:spPr>
          <a:xfrm>
            <a:off x="5737464" y="2438401"/>
            <a:ext cx="6378426" cy="3245224"/>
          </a:xfrm>
          <a:prstGeom prst="rect">
            <a:avLst/>
          </a:prstGeom>
          <a:noFill/>
        </p:spPr>
      </p:pic>
    </p:spTree>
    <p:extLst>
      <p:ext uri="{BB962C8B-B14F-4D97-AF65-F5344CB8AC3E}">
        <p14:creationId xmlns:p14="http://schemas.microsoft.com/office/powerpoint/2010/main" val="143053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26031-D92E-A441-84AE-1A01174A7408}"/>
              </a:ext>
            </a:extLst>
          </p:cNvPr>
          <p:cNvSpPr>
            <a:spLocks noGrp="1"/>
          </p:cNvSpPr>
          <p:nvPr>
            <p:ph type="title"/>
          </p:nvPr>
        </p:nvSpPr>
        <p:spPr/>
        <p:txBody>
          <a:bodyPr/>
          <a:lstStyle/>
          <a:p>
            <a:r>
              <a:rPr lang="en-IN" b="1" dirty="0"/>
              <a:t>Creating GUI</a:t>
            </a:r>
          </a:p>
        </p:txBody>
      </p:sp>
      <p:sp>
        <p:nvSpPr>
          <p:cNvPr id="3" name="Content Placeholder 2">
            <a:extLst>
              <a:ext uri="{FF2B5EF4-FFF2-40B4-BE49-F238E27FC236}">
                <a16:creationId xmlns:a16="http://schemas.microsoft.com/office/drawing/2014/main" id="{A17A8740-B4B6-D00A-FCEB-0653A6D9371E}"/>
              </a:ext>
            </a:extLst>
          </p:cNvPr>
          <p:cNvSpPr>
            <a:spLocks noGrp="1"/>
          </p:cNvSpPr>
          <p:nvPr>
            <p:ph sz="half" idx="1"/>
          </p:nvPr>
        </p:nvSpPr>
        <p:spPr>
          <a:xfrm>
            <a:off x="680119" y="2169459"/>
            <a:ext cx="5089745" cy="4011885"/>
          </a:xfrm>
        </p:spPr>
        <p:txBody>
          <a:bodyPr/>
          <a:lstStyle/>
          <a:p>
            <a:pPr marL="0" indent="0">
              <a:buNone/>
            </a:pPr>
            <a:r>
              <a:rPr lang="en-IN" b="1" dirty="0"/>
              <a:t>flashcard_detail.html</a:t>
            </a:r>
          </a:p>
          <a:p>
            <a:pPr marL="0" indent="0">
              <a:buNone/>
            </a:pPr>
            <a:r>
              <a:rPr lang="en-IN" dirty="0" err="1"/>
              <a:t>Path:flashcard_project</a:t>
            </a:r>
            <a:r>
              <a:rPr lang="en-IN" dirty="0"/>
              <a:t>\flashcards\templates\flashcards\flashcard_detail.html</a:t>
            </a:r>
          </a:p>
          <a:p>
            <a:pPr marL="0" indent="0">
              <a:buNone/>
            </a:pPr>
            <a:r>
              <a:rPr lang="en-US" dirty="0"/>
              <a:t>Creates an interactive flashcard that shows a term by default. When clicked, the flashcard toggles to display the definition and vice versa</a:t>
            </a:r>
            <a:endParaRPr lang="en-IN" dirty="0"/>
          </a:p>
        </p:txBody>
      </p:sp>
      <p:pic>
        <p:nvPicPr>
          <p:cNvPr id="6" name="Content Placeholder 5">
            <a:extLst>
              <a:ext uri="{FF2B5EF4-FFF2-40B4-BE49-F238E27FC236}">
                <a16:creationId xmlns:a16="http://schemas.microsoft.com/office/drawing/2014/main" id="{C51A0B9B-F6ED-E6F0-1357-8DC4B3C3820C}"/>
              </a:ext>
            </a:extLst>
          </p:cNvPr>
          <p:cNvPicPr>
            <a:picLocks noGrp="1" noChangeAspect="1"/>
          </p:cNvPicPr>
          <p:nvPr>
            <p:ph sz="half" idx="2"/>
          </p:nvPr>
        </p:nvPicPr>
        <p:blipFill>
          <a:blip r:embed="rId2"/>
          <a:stretch>
            <a:fillRect/>
          </a:stretch>
        </p:blipFill>
        <p:spPr>
          <a:xfrm>
            <a:off x="5819555" y="2402541"/>
            <a:ext cx="6351716" cy="3989115"/>
          </a:xfrm>
        </p:spPr>
      </p:pic>
    </p:spTree>
    <p:extLst>
      <p:ext uri="{BB962C8B-B14F-4D97-AF65-F5344CB8AC3E}">
        <p14:creationId xmlns:p14="http://schemas.microsoft.com/office/powerpoint/2010/main" val="725300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2CC07-6F91-1A64-1C13-B675C92A03C5}"/>
              </a:ext>
            </a:extLst>
          </p:cNvPr>
          <p:cNvSpPr>
            <a:spLocks noGrp="1"/>
          </p:cNvSpPr>
          <p:nvPr>
            <p:ph type="title"/>
          </p:nvPr>
        </p:nvSpPr>
        <p:spPr/>
        <p:txBody>
          <a:bodyPr>
            <a:normAutofit/>
          </a:bodyPr>
          <a:lstStyle/>
          <a:p>
            <a:r>
              <a:rPr lang="en-IN" sz="3600" b="1" dirty="0">
                <a:effectLst/>
                <a:latin typeface="Times New Roman" panose="02020603050405020304" pitchFamily="18" charset="0"/>
                <a:ea typeface="Aptos" panose="020B0004020202020204" pitchFamily="34" charset="0"/>
              </a:rPr>
              <a:t>Sample Screenshots</a:t>
            </a:r>
            <a:endParaRPr lang="en-IN" sz="4800" dirty="0"/>
          </a:p>
        </p:txBody>
      </p:sp>
      <p:pic>
        <p:nvPicPr>
          <p:cNvPr id="4" name="Content Placeholder 3" descr="A screenshot of a computer&#10;&#10;Description automatically generated">
            <a:extLst>
              <a:ext uri="{FF2B5EF4-FFF2-40B4-BE49-F238E27FC236}">
                <a16:creationId xmlns:a16="http://schemas.microsoft.com/office/drawing/2014/main" id="{23CF16A2-39EB-712C-3AD2-4F043812ACA4}"/>
              </a:ext>
            </a:extLst>
          </p:cNvPr>
          <p:cNvPicPr>
            <a:picLocks noGrp="1" noChangeAspect="1"/>
          </p:cNvPicPr>
          <p:nvPr>
            <p:ph idx="1"/>
          </p:nvPr>
        </p:nvPicPr>
        <p:blipFill>
          <a:blip r:embed="rId3"/>
          <a:stretch>
            <a:fillRect/>
          </a:stretch>
        </p:blipFill>
        <p:spPr>
          <a:xfrm>
            <a:off x="3154052" y="2097398"/>
            <a:ext cx="6187172" cy="4454944"/>
          </a:xfrm>
          <a:prstGeom prst="rect">
            <a:avLst/>
          </a:prstGeom>
        </p:spPr>
      </p:pic>
    </p:spTree>
    <p:extLst>
      <p:ext uri="{BB962C8B-B14F-4D97-AF65-F5344CB8AC3E}">
        <p14:creationId xmlns:p14="http://schemas.microsoft.com/office/powerpoint/2010/main" val="2505265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Table of content</a:t>
            </a:r>
          </a:p>
        </p:txBody>
      </p:sp>
      <p:sp>
        <p:nvSpPr>
          <p:cNvPr id="14" name="Content Placeholder 2"/>
          <p:cNvSpPr>
            <a:spLocks noGrp="1"/>
          </p:cNvSpPr>
          <p:nvPr>
            <p:ph idx="1"/>
          </p:nvPr>
        </p:nvSpPr>
        <p:spPr/>
        <p:txBody>
          <a:bodyPr>
            <a:normAutofit lnSpcReduction="10000"/>
          </a:bodyPr>
          <a:lstStyle/>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Abstract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Software Description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Code Segment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Sample Screenshots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Conclusion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1800" b="1" kern="100" dirty="0">
                <a:latin typeface="Times New Roman" panose="02020603050405020304" pitchFamily="18" charset="0"/>
                <a:ea typeface="Aptos" panose="020B0004020202020204" pitchFamily="34" charset="0"/>
                <a:cs typeface="Times New Roman" panose="02020603050405020304" pitchFamily="18" charset="0"/>
              </a:rPr>
              <a:t>	</a:t>
            </a: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Bibliography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68EB3-64FC-DD0A-3C14-03F16E1305F0}"/>
              </a:ext>
            </a:extLst>
          </p:cNvPr>
          <p:cNvSpPr>
            <a:spLocks noGrp="1"/>
          </p:cNvSpPr>
          <p:nvPr>
            <p:ph type="title"/>
          </p:nvPr>
        </p:nvSpPr>
        <p:spPr/>
        <p:txBody>
          <a:bodyPr/>
          <a:lstStyle/>
          <a:p>
            <a:r>
              <a:rPr lang="en-IN" dirty="0"/>
              <a:t>Sample screenshots</a:t>
            </a:r>
          </a:p>
        </p:txBody>
      </p:sp>
      <p:pic>
        <p:nvPicPr>
          <p:cNvPr id="4" name="Content Placeholder 3" descr="A screenshot of a computer&#10;&#10;Description automatically generated">
            <a:extLst>
              <a:ext uri="{FF2B5EF4-FFF2-40B4-BE49-F238E27FC236}">
                <a16:creationId xmlns:a16="http://schemas.microsoft.com/office/drawing/2014/main" id="{C8B94085-B237-57EF-4E2C-DB9CCF6BC073}"/>
              </a:ext>
            </a:extLst>
          </p:cNvPr>
          <p:cNvPicPr>
            <a:picLocks noGrp="1" noChangeAspect="1"/>
          </p:cNvPicPr>
          <p:nvPr>
            <p:ph idx="1"/>
          </p:nvPr>
        </p:nvPicPr>
        <p:blipFill>
          <a:blip r:embed="rId2"/>
          <a:stretch>
            <a:fillRect/>
          </a:stretch>
        </p:blipFill>
        <p:spPr>
          <a:xfrm>
            <a:off x="2940425" y="2041352"/>
            <a:ext cx="6088046" cy="4135612"/>
          </a:xfrm>
          <a:prstGeom prst="rect">
            <a:avLst/>
          </a:prstGeom>
        </p:spPr>
      </p:pic>
    </p:spTree>
    <p:extLst>
      <p:ext uri="{BB962C8B-B14F-4D97-AF65-F5344CB8AC3E}">
        <p14:creationId xmlns:p14="http://schemas.microsoft.com/office/powerpoint/2010/main" val="74162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56BFD-ABE5-2935-E011-F88FF6FEF89A}"/>
              </a:ext>
            </a:extLst>
          </p:cNvPr>
          <p:cNvSpPr>
            <a:spLocks noGrp="1"/>
          </p:cNvSpPr>
          <p:nvPr>
            <p:ph type="title"/>
          </p:nvPr>
        </p:nvSpPr>
        <p:spPr/>
        <p:txBody>
          <a:bodyPr/>
          <a:lstStyle/>
          <a:p>
            <a:r>
              <a:rPr lang="en-IN" dirty="0"/>
              <a:t>Sample </a:t>
            </a:r>
            <a:r>
              <a:rPr lang="en-IN" dirty="0" err="1"/>
              <a:t>Sceens</a:t>
            </a:r>
            <a:endParaRPr lang="en-IN" dirty="0"/>
          </a:p>
        </p:txBody>
      </p:sp>
      <p:pic>
        <p:nvPicPr>
          <p:cNvPr id="4" name="Content Placeholder 3" descr="A screenshot of a flashcard&#10;&#10;Description automatically generated">
            <a:extLst>
              <a:ext uri="{FF2B5EF4-FFF2-40B4-BE49-F238E27FC236}">
                <a16:creationId xmlns:a16="http://schemas.microsoft.com/office/drawing/2014/main" id="{4F8BBBCF-7CB5-151E-36F3-B2AD860715C0}"/>
              </a:ext>
            </a:extLst>
          </p:cNvPr>
          <p:cNvPicPr>
            <a:picLocks noGrp="1" noChangeAspect="1"/>
          </p:cNvPicPr>
          <p:nvPr>
            <p:ph idx="1"/>
          </p:nvPr>
        </p:nvPicPr>
        <p:blipFill>
          <a:blip r:embed="rId2"/>
          <a:stretch>
            <a:fillRect/>
          </a:stretch>
        </p:blipFill>
        <p:spPr>
          <a:xfrm>
            <a:off x="3391316" y="2190750"/>
            <a:ext cx="6075413" cy="4479657"/>
          </a:xfrm>
          <a:prstGeom prst="rect">
            <a:avLst/>
          </a:prstGeom>
        </p:spPr>
      </p:pic>
    </p:spTree>
    <p:extLst>
      <p:ext uri="{BB962C8B-B14F-4D97-AF65-F5344CB8AC3E}">
        <p14:creationId xmlns:p14="http://schemas.microsoft.com/office/powerpoint/2010/main" val="2836050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FE661-7268-690A-E2B0-0C1871F1CA4C}"/>
              </a:ext>
            </a:extLst>
          </p:cNvPr>
          <p:cNvSpPr>
            <a:spLocks noGrp="1"/>
          </p:cNvSpPr>
          <p:nvPr>
            <p:ph type="title"/>
          </p:nvPr>
        </p:nvSpPr>
        <p:spPr/>
        <p:txBody>
          <a:bodyPr/>
          <a:lstStyle/>
          <a:p>
            <a:r>
              <a:rPr lang="en-IN" sz="3200" b="1" kern="100" dirty="0">
                <a:effectLst/>
                <a:latin typeface="Times New Roman" panose="02020603050405020304" pitchFamily="18" charset="0"/>
                <a:ea typeface="Aptos" panose="020B0004020202020204" pitchFamily="34" charset="0"/>
                <a:cs typeface="Times New Roman" panose="02020603050405020304" pitchFamily="18" charset="0"/>
              </a:rPr>
              <a:t>Conclusion and Future Scope</a:t>
            </a:r>
            <a:br>
              <a:rPr lang="en-IN" sz="3200" kern="100" dirty="0">
                <a:effectLst/>
                <a:latin typeface="Aptos" panose="020B0004020202020204" pitchFamily="34" charset="0"/>
                <a:ea typeface="Aptos" panose="020B000402020202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D137296D-3201-6DDF-6101-737F066CEE58}"/>
              </a:ext>
            </a:extLst>
          </p:cNvPr>
          <p:cNvSpPr>
            <a:spLocks noGrp="1"/>
          </p:cNvSpPr>
          <p:nvPr>
            <p:ph idx="1"/>
          </p:nvPr>
        </p:nvSpPr>
        <p:spPr>
          <a:xfrm>
            <a:off x="896471" y="1954307"/>
            <a:ext cx="10488705" cy="4715434"/>
          </a:xfrm>
        </p:spPr>
        <p:txBody>
          <a:bodyPr>
            <a:normAutofit/>
          </a:bodyPr>
          <a:lstStyle/>
          <a:p>
            <a:pPr>
              <a:lnSpc>
                <a:spcPct val="107000"/>
              </a:lnSpc>
              <a:spcAft>
                <a:spcPts val="800"/>
              </a:spcAft>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The project is completed within the stipulated time. All the functionalities are tested and found to be working properly.</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1800" kern="100" dirty="0">
                <a:latin typeface="Times New Roman" panose="02020603050405020304" pitchFamily="18" charset="0"/>
                <a:ea typeface="Aptos" panose="020B0004020202020204" pitchFamily="34" charset="0"/>
                <a:cs typeface="Times New Roman" panose="02020603050405020304" pitchFamily="18" charset="0"/>
              </a:rPr>
              <a:t>F</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uture enhancement</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07000"/>
              </a:lnSpc>
              <a:buFont typeface="+mj-lt"/>
              <a:buAutoNum type="arabicPeriod"/>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Paragraph summarization, such that system itself generate flashcard based on the data provided.</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07000"/>
              </a:lnSpc>
              <a:buFont typeface="+mj-lt"/>
              <a:buAutoNum type="arabicPeriod"/>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Grouping flashcard manually and automatically based on the category or interest or relevance or relationship or topics.</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Categorize flashcard based on if the content is learned or not.</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70815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33007-14E9-AA94-75D5-2F415544D552}"/>
              </a:ext>
            </a:extLst>
          </p:cNvPr>
          <p:cNvSpPr>
            <a:spLocks noGrp="1"/>
          </p:cNvSpPr>
          <p:nvPr>
            <p:ph type="title"/>
          </p:nvPr>
        </p:nvSpPr>
        <p:spPr/>
        <p:txBody>
          <a:bodyPr/>
          <a:lstStyle/>
          <a:p>
            <a:r>
              <a:rPr lang="en-IN" sz="3200" b="1" kern="100" dirty="0">
                <a:effectLst/>
                <a:latin typeface="Times New Roman" panose="02020603050405020304" pitchFamily="18" charset="0"/>
                <a:ea typeface="Aptos" panose="020B0004020202020204" pitchFamily="34" charset="0"/>
                <a:cs typeface="Times New Roman" panose="02020603050405020304" pitchFamily="18" charset="0"/>
              </a:rPr>
              <a:t>Bibliography</a:t>
            </a:r>
            <a:br>
              <a:rPr lang="en-IN" sz="3200" kern="100" dirty="0">
                <a:effectLst/>
                <a:latin typeface="Aptos" panose="020B0004020202020204" pitchFamily="34" charset="0"/>
                <a:ea typeface="Aptos" panose="020B000402020202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CA3AE28-32D6-2182-A38C-323A914C5E42}"/>
              </a:ext>
            </a:extLst>
          </p:cNvPr>
          <p:cNvSpPr>
            <a:spLocks noGrp="1"/>
          </p:cNvSpPr>
          <p:nvPr>
            <p:ph idx="1"/>
          </p:nvPr>
        </p:nvSpPr>
        <p:spPr>
          <a:xfrm>
            <a:off x="645459" y="2190749"/>
            <a:ext cx="10263333" cy="4200908"/>
          </a:xfrm>
        </p:spPr>
        <p:txBody>
          <a:bodyPr/>
          <a:lstStyle/>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1. </a:t>
            </a:r>
            <a:r>
              <a:rPr lang="en-IN" sz="1800" b="1"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2"/>
              </a:rPr>
              <a:t>https://docs.python.org/3.14/library/index.html</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2.</a:t>
            </a:r>
            <a:r>
              <a:rPr lang="en-IN" sz="1800" kern="100" dirty="0">
                <a:effectLst/>
                <a:latin typeface="Aptos" panose="020B0004020202020204" pitchFamily="34" charset="0"/>
                <a:ea typeface="Aptos" panose="020B0004020202020204" pitchFamily="34" charset="0"/>
                <a:cs typeface="Times New Roman" panose="02020603050405020304" pitchFamily="18" charset="0"/>
              </a:rPr>
              <a:t> </a:t>
            </a:r>
            <a:r>
              <a:rPr lang="en-IN" sz="1800" b="1"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3"/>
              </a:rPr>
              <a:t>https://www.djangoproject.com/</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3.</a:t>
            </a:r>
            <a:r>
              <a:rPr lang="en-IN" sz="1800" kern="100" dirty="0">
                <a:effectLst/>
                <a:latin typeface="Aptos" panose="020B0004020202020204" pitchFamily="34" charset="0"/>
                <a:ea typeface="Aptos" panose="020B0004020202020204" pitchFamily="34" charset="0"/>
                <a:cs typeface="Times New Roman" panose="02020603050405020304" pitchFamily="18" charset="0"/>
              </a:rPr>
              <a:t> </a:t>
            </a:r>
            <a:r>
              <a:rPr lang="en-IN" sz="1800" b="1"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4"/>
              </a:rPr>
              <a:t>https://www.geeksforgeeks.org/build-a-flashcards-using-django/#</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IN" sz="1800" b="1" dirty="0">
                <a:effectLst/>
                <a:latin typeface="Times New Roman" panose="02020603050405020304" pitchFamily="18" charset="0"/>
                <a:ea typeface="Aptos" panose="020B0004020202020204" pitchFamily="34" charset="0"/>
              </a:rPr>
              <a:t>4.</a:t>
            </a:r>
            <a:r>
              <a:rPr lang="en-IN" sz="1800" dirty="0">
                <a:effectLst/>
                <a:latin typeface="Aptos" panose="020B0004020202020204" pitchFamily="34" charset="0"/>
                <a:ea typeface="Aptos" panose="020B0004020202020204" pitchFamily="34" charset="0"/>
                <a:cs typeface="Times New Roman" panose="02020603050405020304" pitchFamily="18" charset="0"/>
              </a:rPr>
              <a:t> </a:t>
            </a:r>
            <a:r>
              <a:rPr lang="en-IN" sz="1800" b="1" u="sng"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5"/>
              </a:rPr>
              <a:t>https://www.w3schools.com/css/</a:t>
            </a:r>
            <a:endParaRPr lang="en-IN" dirty="0"/>
          </a:p>
        </p:txBody>
      </p:sp>
    </p:spTree>
    <p:extLst>
      <p:ext uri="{BB962C8B-B14F-4D97-AF65-F5344CB8AC3E}">
        <p14:creationId xmlns:p14="http://schemas.microsoft.com/office/powerpoint/2010/main" val="1802145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2BE83-A8C5-68A7-F107-810FCB6D978D}"/>
              </a:ext>
            </a:extLst>
          </p:cNvPr>
          <p:cNvSpPr>
            <a:spLocks noGrp="1"/>
          </p:cNvSpPr>
          <p:nvPr>
            <p:ph type="title"/>
          </p:nvPr>
        </p:nvSpPr>
        <p:spPr/>
        <p:txBody>
          <a:bodyPr/>
          <a:lstStyle/>
          <a:p>
            <a:r>
              <a:rPr lang="en-IN" dirty="0"/>
              <a:t>Abstract</a:t>
            </a:r>
          </a:p>
        </p:txBody>
      </p:sp>
      <p:sp>
        <p:nvSpPr>
          <p:cNvPr id="3" name="Content Placeholder 2">
            <a:extLst>
              <a:ext uri="{FF2B5EF4-FFF2-40B4-BE49-F238E27FC236}">
                <a16:creationId xmlns:a16="http://schemas.microsoft.com/office/drawing/2014/main" id="{B69033B7-07A3-314D-99AA-CD768CC818BF}"/>
              </a:ext>
            </a:extLst>
          </p:cNvPr>
          <p:cNvSpPr>
            <a:spLocks noGrp="1"/>
          </p:cNvSpPr>
          <p:nvPr>
            <p:ph idx="1"/>
          </p:nvPr>
        </p:nvSpPr>
        <p:spPr/>
        <p:txBody>
          <a:bodyPr>
            <a:normAutofit/>
          </a:bodyPr>
          <a:lstStyle/>
          <a:p>
            <a:pPr marL="0" indent="0">
              <a:lnSpc>
                <a:spcPct val="107000"/>
              </a:lnSpc>
              <a:spcAft>
                <a:spcPts val="800"/>
              </a:spcAft>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FLASH CARD: A Memorization Technique </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aims to develop a memorization technique. </a:t>
            </a:r>
          </a:p>
          <a:p>
            <a:pPr marL="0" indent="0">
              <a:lnSpc>
                <a:spcPct val="107000"/>
              </a:lnSpc>
              <a:spcAft>
                <a:spcPts val="800"/>
              </a:spcAft>
              <a:buNone/>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Flash cards are widely used to memorize new topics.</a:t>
            </a:r>
          </a:p>
          <a:p>
            <a:pPr marL="0" indent="0">
              <a:lnSpc>
                <a:spcPct val="107000"/>
              </a:lnSpc>
              <a:spcAft>
                <a:spcPts val="800"/>
              </a:spcAft>
              <a:buNone/>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A question or keyword or title is written in one side of card and its answer or description will be on the other side of the card.</a:t>
            </a:r>
          </a:p>
          <a:p>
            <a:pPr marL="0" indent="0">
              <a:lnSpc>
                <a:spcPct val="107000"/>
              </a:lnSpc>
              <a:spcAft>
                <a:spcPts val="800"/>
              </a:spcAft>
              <a:buNone/>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Then we need to go through the card repeatedly and test oneself to check if we learned the concept.</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563713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A4778-00DB-FA3C-C0D8-ECE835B8F357}"/>
              </a:ext>
            </a:extLst>
          </p:cNvPr>
          <p:cNvSpPr>
            <a:spLocks noGrp="1"/>
          </p:cNvSpPr>
          <p:nvPr>
            <p:ph type="title"/>
          </p:nvPr>
        </p:nvSpPr>
        <p:spPr/>
        <p:txBody>
          <a:bodyPr/>
          <a:lstStyle/>
          <a:p>
            <a:r>
              <a:rPr lang="en-IN" sz="3200" kern="100" dirty="0">
                <a:effectLst/>
                <a:latin typeface="Times New Roman" panose="02020603050405020304" pitchFamily="18" charset="0"/>
                <a:ea typeface="Aptos" panose="020B0004020202020204" pitchFamily="34" charset="0"/>
                <a:cs typeface="Times New Roman" panose="02020603050405020304" pitchFamily="18" charset="0"/>
              </a:rPr>
              <a:t>Objectives</a:t>
            </a:r>
            <a:endParaRPr lang="en-IN" dirty="0"/>
          </a:p>
        </p:txBody>
      </p:sp>
      <p:sp>
        <p:nvSpPr>
          <p:cNvPr id="3" name="Content Placeholder 2">
            <a:extLst>
              <a:ext uri="{FF2B5EF4-FFF2-40B4-BE49-F238E27FC236}">
                <a16:creationId xmlns:a16="http://schemas.microsoft.com/office/drawing/2014/main" id="{9AF9AF15-13C8-B235-26C3-6011453172A8}"/>
              </a:ext>
            </a:extLst>
          </p:cNvPr>
          <p:cNvSpPr>
            <a:spLocks noGrp="1"/>
          </p:cNvSpPr>
          <p:nvPr>
            <p:ph idx="1"/>
          </p:nvPr>
        </p:nvSpPr>
        <p:spPr/>
        <p:txBody>
          <a:bodyPr>
            <a:normAutofit/>
          </a:bodyPr>
          <a:lstStyle/>
          <a:p>
            <a:pPr marL="0" indent="0">
              <a:lnSpc>
                <a:spcPct val="107000"/>
              </a:lnSpc>
              <a:spcAft>
                <a:spcPts val="800"/>
              </a:spcAft>
              <a:buNone/>
            </a:pPr>
            <a:r>
              <a:rPr lang="en-IN" sz="2400" kern="100" dirty="0">
                <a:effectLst/>
                <a:latin typeface="Times New Roman" panose="02020603050405020304" pitchFamily="18" charset="0"/>
                <a:ea typeface="Aptos" panose="020B0004020202020204" pitchFamily="34" charset="0"/>
                <a:cs typeface="Times New Roman" panose="02020603050405020304" pitchFamily="18" charset="0"/>
              </a:rPr>
              <a:t>1.Creating Flashcard. </a:t>
            </a:r>
            <a:endParaRPr lang="en-IN" sz="2400" kern="100" dirty="0">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2400" kern="100" dirty="0">
                <a:effectLst/>
                <a:latin typeface="Times New Roman" panose="02020603050405020304" pitchFamily="18" charset="0"/>
                <a:ea typeface="Aptos" panose="020B0004020202020204" pitchFamily="34" charset="0"/>
                <a:cs typeface="Times New Roman" panose="02020603050405020304" pitchFamily="18" charset="0"/>
              </a:rPr>
              <a:t>2. Adding Flashcard title</a:t>
            </a:r>
            <a:endParaRPr lang="en-IN" sz="24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2400" kern="100" dirty="0">
                <a:effectLst/>
                <a:latin typeface="Times New Roman" panose="02020603050405020304" pitchFamily="18" charset="0"/>
                <a:ea typeface="Aptos" panose="020B0004020202020204" pitchFamily="34" charset="0"/>
                <a:cs typeface="Times New Roman" panose="02020603050405020304" pitchFamily="18" charset="0"/>
              </a:rPr>
              <a:t>3. Adding description for the flashcard</a:t>
            </a:r>
            <a:endParaRPr lang="en-IN" sz="24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2400" kern="100" dirty="0">
                <a:latin typeface="Times New Roman" panose="02020603050405020304" pitchFamily="18" charset="0"/>
                <a:ea typeface="Aptos" panose="020B0004020202020204" pitchFamily="34" charset="0"/>
                <a:cs typeface="Times New Roman" panose="02020603050405020304" pitchFamily="18" charset="0"/>
              </a:rPr>
              <a:t>4</a:t>
            </a:r>
            <a:r>
              <a:rPr lang="en-IN" sz="2400" kern="100" dirty="0">
                <a:effectLst/>
                <a:latin typeface="Times New Roman" panose="02020603050405020304" pitchFamily="18" charset="0"/>
                <a:ea typeface="Aptos" panose="020B0004020202020204" pitchFamily="34" charset="0"/>
                <a:cs typeface="Times New Roman" panose="02020603050405020304" pitchFamily="18" charset="0"/>
              </a:rPr>
              <a:t>.Deleting Flashcard.</a:t>
            </a:r>
            <a:endParaRPr lang="en-IN" sz="24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lnSpc>
                <a:spcPct val="107000"/>
              </a:lnSpc>
              <a:spcAft>
                <a:spcPts val="800"/>
              </a:spcAft>
              <a:buNone/>
            </a:pPr>
            <a:r>
              <a:rPr lang="en-IN" sz="2400" kern="100" dirty="0">
                <a:latin typeface="Times New Roman" panose="02020603050405020304" pitchFamily="18" charset="0"/>
                <a:ea typeface="Aptos" panose="020B0004020202020204" pitchFamily="34" charset="0"/>
                <a:cs typeface="Times New Roman" panose="02020603050405020304" pitchFamily="18" charset="0"/>
              </a:rPr>
              <a:t>5</a:t>
            </a:r>
            <a:r>
              <a:rPr lang="en-IN" sz="2400" kern="100" dirty="0">
                <a:effectLst/>
                <a:latin typeface="Times New Roman" panose="02020603050405020304" pitchFamily="18" charset="0"/>
                <a:ea typeface="Aptos" panose="020B0004020202020204" pitchFamily="34" charset="0"/>
                <a:cs typeface="Times New Roman" panose="02020603050405020304" pitchFamily="18" charset="0"/>
              </a:rPr>
              <a:t>.Updating Flashcard.</a:t>
            </a:r>
            <a:endParaRPr lang="en-IN" sz="24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IN" b="1" dirty="0"/>
          </a:p>
        </p:txBody>
      </p:sp>
    </p:spTree>
    <p:extLst>
      <p:ext uri="{BB962C8B-B14F-4D97-AF65-F5344CB8AC3E}">
        <p14:creationId xmlns:p14="http://schemas.microsoft.com/office/powerpoint/2010/main" val="1574970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9308B-6844-029A-69F4-797456F3B4DE}"/>
              </a:ext>
            </a:extLst>
          </p:cNvPr>
          <p:cNvSpPr>
            <a:spLocks noGrp="1"/>
          </p:cNvSpPr>
          <p:nvPr>
            <p:ph type="title"/>
          </p:nvPr>
        </p:nvSpPr>
        <p:spPr/>
        <p:txBody>
          <a:bodyPr/>
          <a:lstStyle/>
          <a:p>
            <a:r>
              <a:rPr lang="en-IN" dirty="0"/>
              <a:t>Software Requirement</a:t>
            </a:r>
          </a:p>
        </p:txBody>
      </p:sp>
      <p:sp>
        <p:nvSpPr>
          <p:cNvPr id="3" name="Content Placeholder 2">
            <a:extLst>
              <a:ext uri="{FF2B5EF4-FFF2-40B4-BE49-F238E27FC236}">
                <a16:creationId xmlns:a16="http://schemas.microsoft.com/office/drawing/2014/main" id="{8DFCDAAB-BE41-7F1E-28BF-3918FD648EB0}"/>
              </a:ext>
            </a:extLst>
          </p:cNvPr>
          <p:cNvSpPr>
            <a:spLocks noGrp="1"/>
          </p:cNvSpPr>
          <p:nvPr>
            <p:ph idx="1"/>
          </p:nvPr>
        </p:nvSpPr>
        <p:spPr/>
        <p:txBody>
          <a:bodyPr/>
          <a:lstStyle/>
          <a:p>
            <a:pPr marL="0" indent="0">
              <a:buNone/>
            </a:pPr>
            <a:r>
              <a:rPr lang="en-IN" sz="3200" b="1" dirty="0"/>
              <a:t>Python</a:t>
            </a:r>
          </a:p>
          <a:p>
            <a:pPr>
              <a:lnSpc>
                <a:spcPct val="107000"/>
              </a:lnSpc>
              <a:spcAft>
                <a:spcPts val="800"/>
              </a:spcAft>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Python is a widely used programming language.</a:t>
            </a:r>
          </a:p>
          <a:p>
            <a:pPr>
              <a:lnSpc>
                <a:spcPct val="107000"/>
              </a:lnSpc>
              <a:spcAft>
                <a:spcPts val="800"/>
              </a:spcAft>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It is easy to use and uses very simple syntax that adds to its popularity.</a:t>
            </a:r>
          </a:p>
          <a:p>
            <a:pPr>
              <a:lnSpc>
                <a:spcPct val="107000"/>
              </a:lnSpc>
              <a:spcAft>
                <a:spcPts val="800"/>
              </a:spcAft>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Python efficiently handles high level data with its library developed for specific purposes.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07000"/>
              </a:lnSpc>
              <a:spcAft>
                <a:spcPts val="800"/>
              </a:spcAft>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The Python interpreter and the extensive standard library are freely available in source or binary form for all major platforms from the Python Website, </a:t>
            </a:r>
            <a:r>
              <a:rPr lang="en-IN"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2"/>
              </a:rPr>
              <a:t>https://www.python.org/</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587966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B6550-B4BF-AC4E-EDFF-7B602435F003}"/>
              </a:ext>
            </a:extLst>
          </p:cNvPr>
          <p:cNvSpPr>
            <a:spLocks noGrp="1"/>
          </p:cNvSpPr>
          <p:nvPr>
            <p:ph type="title"/>
          </p:nvPr>
        </p:nvSpPr>
        <p:spPr/>
        <p:txBody>
          <a:bodyPr/>
          <a:lstStyle/>
          <a:p>
            <a:r>
              <a:rPr lang="en-IN" dirty="0"/>
              <a:t>Software Requirement</a:t>
            </a:r>
          </a:p>
        </p:txBody>
      </p:sp>
      <p:sp>
        <p:nvSpPr>
          <p:cNvPr id="3" name="Content Placeholder 2">
            <a:extLst>
              <a:ext uri="{FF2B5EF4-FFF2-40B4-BE49-F238E27FC236}">
                <a16:creationId xmlns:a16="http://schemas.microsoft.com/office/drawing/2014/main" id="{EC184F71-4787-5C84-CCD7-4C5D3A8E2F94}"/>
              </a:ext>
            </a:extLst>
          </p:cNvPr>
          <p:cNvSpPr>
            <a:spLocks noGrp="1"/>
          </p:cNvSpPr>
          <p:nvPr>
            <p:ph idx="1"/>
          </p:nvPr>
        </p:nvSpPr>
        <p:spPr/>
        <p:txBody>
          <a:bodyPr/>
          <a:lstStyle/>
          <a:p>
            <a:pPr marL="0" indent="0">
              <a:buNone/>
            </a:pPr>
            <a:r>
              <a:rPr lang="en-IN" sz="2400" b="1" dirty="0"/>
              <a:t>Vscode</a:t>
            </a:r>
          </a:p>
          <a:p>
            <a:pPr>
              <a:buFont typeface="Arial" panose="020B0604020202020204" pitchFamily="34" charset="0"/>
              <a:buChar char="•"/>
            </a:pPr>
            <a:r>
              <a:rPr lang="en-IN" sz="1800" dirty="0">
                <a:effectLst/>
                <a:latin typeface="Times New Roman" panose="02020603050405020304" pitchFamily="18" charset="0"/>
                <a:ea typeface="Aptos" panose="020B0004020202020204" pitchFamily="34" charset="0"/>
              </a:rPr>
              <a:t>Visual Studio Code is one of most popular code editors.</a:t>
            </a:r>
          </a:p>
          <a:p>
            <a:pPr>
              <a:buFont typeface="Arial" panose="020B0604020202020204" pitchFamily="34" charset="0"/>
              <a:buChar char="•"/>
            </a:pPr>
            <a:r>
              <a:rPr lang="en-IN" sz="1800" dirty="0">
                <a:effectLst/>
                <a:latin typeface="Times New Roman" panose="02020603050405020304" pitchFamily="18" charset="0"/>
                <a:ea typeface="Aptos" panose="020B0004020202020204" pitchFamily="34" charset="0"/>
              </a:rPr>
              <a:t> </a:t>
            </a:r>
            <a:r>
              <a:rPr lang="en-IN" sz="1800" dirty="0">
                <a:latin typeface="Times New Roman" panose="02020603050405020304" pitchFamily="18" charset="0"/>
                <a:ea typeface="Aptos" panose="020B0004020202020204" pitchFamily="34" charset="0"/>
              </a:rPr>
              <a:t>I</a:t>
            </a:r>
            <a:r>
              <a:rPr lang="en-IN" sz="1800" dirty="0">
                <a:effectLst/>
                <a:latin typeface="Times New Roman" panose="02020603050405020304" pitchFamily="18" charset="0"/>
                <a:ea typeface="Aptos" panose="020B0004020202020204" pitchFamily="34" charset="0"/>
              </a:rPr>
              <a:t>t is a lightweight but powerful editor which runs desktop and is available for Windows, macOS and Linux. </a:t>
            </a:r>
          </a:p>
          <a:p>
            <a:pPr>
              <a:buFont typeface="Arial" panose="020B0604020202020204" pitchFamily="34" charset="0"/>
              <a:buChar char="•"/>
            </a:pPr>
            <a:r>
              <a:rPr lang="en-IN" sz="1800" dirty="0">
                <a:effectLst/>
                <a:latin typeface="Times New Roman" panose="02020603050405020304" pitchFamily="18" charset="0"/>
                <a:ea typeface="Aptos" panose="020B0004020202020204" pitchFamily="34" charset="0"/>
              </a:rPr>
              <a:t>It comes with built-in support many popular programming languages</a:t>
            </a:r>
            <a:endParaRPr lang="en-IN" dirty="0"/>
          </a:p>
        </p:txBody>
      </p:sp>
    </p:spTree>
    <p:extLst>
      <p:ext uri="{BB962C8B-B14F-4D97-AF65-F5344CB8AC3E}">
        <p14:creationId xmlns:p14="http://schemas.microsoft.com/office/powerpoint/2010/main" val="2352218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16BEE-79D0-DC99-94C4-F3737A380995}"/>
              </a:ext>
            </a:extLst>
          </p:cNvPr>
          <p:cNvSpPr>
            <a:spLocks noGrp="1"/>
          </p:cNvSpPr>
          <p:nvPr>
            <p:ph type="title"/>
          </p:nvPr>
        </p:nvSpPr>
        <p:spPr/>
        <p:txBody>
          <a:bodyPr/>
          <a:lstStyle/>
          <a:p>
            <a:r>
              <a:rPr lang="en-IN" dirty="0"/>
              <a:t>Software Requirement</a:t>
            </a:r>
          </a:p>
        </p:txBody>
      </p:sp>
      <p:sp>
        <p:nvSpPr>
          <p:cNvPr id="3" name="Content Placeholder 2">
            <a:extLst>
              <a:ext uri="{FF2B5EF4-FFF2-40B4-BE49-F238E27FC236}">
                <a16:creationId xmlns:a16="http://schemas.microsoft.com/office/drawing/2014/main" id="{56409522-AF1A-1E29-3EAC-C3A34275518B}"/>
              </a:ext>
            </a:extLst>
          </p:cNvPr>
          <p:cNvSpPr>
            <a:spLocks noGrp="1"/>
          </p:cNvSpPr>
          <p:nvPr>
            <p:ph idx="1"/>
          </p:nvPr>
        </p:nvSpPr>
        <p:spPr/>
        <p:txBody>
          <a:bodyPr/>
          <a:lstStyle/>
          <a:p>
            <a:pPr marL="0" indent="0">
              <a:buNone/>
            </a:pPr>
            <a:r>
              <a:rPr lang="en-IN" dirty="0"/>
              <a:t>Django:</a:t>
            </a:r>
          </a:p>
          <a:p>
            <a:pPr>
              <a:lnSpc>
                <a:spcPct val="107000"/>
              </a:lnSpc>
              <a:spcAft>
                <a:spcPts val="800"/>
              </a:spcAft>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Django is a high-level Python web framework designed to help developers build complex web applications rapidly and securely.</a:t>
            </a:r>
          </a:p>
          <a:p>
            <a:pPr>
              <a:lnSpc>
                <a:spcPct val="107000"/>
              </a:lnSpc>
              <a:spcAft>
                <a:spcPts val="800"/>
              </a:spcAft>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The primary source for documentation, tutorial and information for Django is </a:t>
            </a:r>
            <a:r>
              <a:rPr lang="en-IN" sz="1800" u="sng" kern="100" dirty="0">
                <a:solidFill>
                  <a:srgbClr val="467886"/>
                </a:solidFill>
                <a:effectLst/>
                <a:latin typeface="Times New Roman" panose="02020603050405020304" pitchFamily="18" charset="0"/>
                <a:ea typeface="Aptos" panose="020B0004020202020204" pitchFamily="34" charset="0"/>
                <a:cs typeface="Times New Roman" panose="02020603050405020304" pitchFamily="18" charset="0"/>
                <a:hlinkClick r:id="rId2"/>
              </a:rPr>
              <a:t>https://www.djangoproject.com/</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7162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A175D-58AF-E36A-70D4-132EABD81F34}"/>
              </a:ext>
            </a:extLst>
          </p:cNvPr>
          <p:cNvSpPr>
            <a:spLocks noGrp="1"/>
          </p:cNvSpPr>
          <p:nvPr>
            <p:ph type="title"/>
          </p:nvPr>
        </p:nvSpPr>
        <p:spPr/>
        <p:txBody>
          <a:bodyPr>
            <a:normAutofit fontScale="90000"/>
          </a:bodyPr>
          <a:lstStyle/>
          <a:p>
            <a:pPr>
              <a:lnSpc>
                <a:spcPct val="107000"/>
              </a:lnSpc>
              <a:spcAft>
                <a:spcPts val="800"/>
              </a:spcAft>
            </a:pPr>
            <a:b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br>
            <a:b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br>
            <a:br>
              <a:rPr lang="en-IN" sz="3600" b="1" kern="100" dirty="0">
                <a:effectLst/>
                <a:latin typeface="Times New Roman" panose="02020603050405020304" pitchFamily="18" charset="0"/>
                <a:ea typeface="Aptos" panose="020B0004020202020204" pitchFamily="34" charset="0"/>
                <a:cs typeface="Times New Roman" panose="02020603050405020304" pitchFamily="18" charset="0"/>
              </a:rPr>
            </a:br>
            <a:r>
              <a:rPr lang="en-IN" sz="3600" b="1" kern="100" dirty="0">
                <a:effectLst/>
                <a:latin typeface="Times New Roman" panose="02020603050405020304" pitchFamily="18" charset="0"/>
                <a:ea typeface="Aptos" panose="020B0004020202020204" pitchFamily="34" charset="0"/>
                <a:cs typeface="Times New Roman" panose="02020603050405020304" pitchFamily="18" charset="0"/>
              </a:rPr>
              <a:t>Starting the Project</a:t>
            </a:r>
            <a:br>
              <a:rPr lang="en-IN" sz="1800" kern="100" dirty="0">
                <a:effectLst/>
                <a:latin typeface="Aptos" panose="020B0004020202020204" pitchFamily="34" charset="0"/>
                <a:ea typeface="Aptos" panose="020B0004020202020204" pitchFamily="34" charset="0"/>
                <a:cs typeface="Times New Roman" panose="02020603050405020304" pitchFamily="18" charset="0"/>
              </a:rPr>
            </a:br>
            <a:br>
              <a:rPr lang="en-IN" sz="1800" kern="100" dirty="0">
                <a:effectLst/>
                <a:latin typeface="Aptos" panose="020B0004020202020204" pitchFamily="34" charset="0"/>
                <a:ea typeface="Aptos" panose="020B000402020202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73F5A78B-3003-462A-47CD-D1C5A128E278}"/>
              </a:ext>
            </a:extLst>
          </p:cNvPr>
          <p:cNvSpPr>
            <a:spLocks noGrp="1"/>
          </p:cNvSpPr>
          <p:nvPr>
            <p:ph idx="1"/>
          </p:nvPr>
        </p:nvSpPr>
        <p:spPr/>
        <p:txBody>
          <a:bodyPr/>
          <a:lstStyle/>
          <a:p>
            <a:pPr marL="0" indent="0">
              <a:buNone/>
            </a:pPr>
            <a:r>
              <a:rPr lang="en-IN" sz="2400" kern="100" dirty="0">
                <a:latin typeface="Times New Roman" panose="02020603050405020304" pitchFamily="18" charset="0"/>
                <a:ea typeface="Aptos" panose="020B0004020202020204" pitchFamily="34" charset="0"/>
                <a:cs typeface="Times New Roman" panose="02020603050405020304" pitchFamily="18" charset="0"/>
              </a:rPr>
              <a:t>1</a:t>
            </a:r>
            <a:r>
              <a:rPr lang="en-IN" sz="2400" kern="100" dirty="0">
                <a:effectLst/>
                <a:latin typeface="Times New Roman" panose="02020603050405020304" pitchFamily="18" charset="0"/>
                <a:ea typeface="Aptos" panose="020B0004020202020204" pitchFamily="34" charset="0"/>
                <a:cs typeface="Times New Roman" panose="02020603050405020304" pitchFamily="18" charset="0"/>
              </a:rPr>
              <a:t>.To start the project, use this command</a:t>
            </a:r>
          </a:p>
          <a:p>
            <a:pPr marL="0" indent="0">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python -m </a:t>
            </a:r>
            <a:r>
              <a:rPr lang="en-IN" sz="1800" b="1" kern="100" dirty="0" err="1">
                <a:effectLst/>
                <a:latin typeface="Times New Roman" panose="02020603050405020304" pitchFamily="18" charset="0"/>
                <a:ea typeface="Aptos" panose="020B0004020202020204" pitchFamily="34" charset="0"/>
                <a:cs typeface="Times New Roman" panose="02020603050405020304" pitchFamily="18" charset="0"/>
              </a:rPr>
              <a:t>django</a:t>
            </a: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a:t>
            </a:r>
            <a:r>
              <a:rPr lang="en-IN" sz="1800" b="1" kern="100" dirty="0" err="1">
                <a:effectLst/>
                <a:latin typeface="Times New Roman" panose="02020603050405020304" pitchFamily="18" charset="0"/>
                <a:ea typeface="Aptos" panose="020B0004020202020204" pitchFamily="34" charset="0"/>
                <a:cs typeface="Times New Roman" panose="02020603050405020304" pitchFamily="18" charset="0"/>
              </a:rPr>
              <a:t>startproject</a:t>
            </a: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a:t>
            </a:r>
            <a:r>
              <a:rPr lang="en-IN" sz="1800" b="1" kern="100" dirty="0" err="1">
                <a:effectLst/>
                <a:latin typeface="Times New Roman" panose="02020603050405020304" pitchFamily="18" charset="0"/>
                <a:ea typeface="Aptos" panose="020B0004020202020204" pitchFamily="34" charset="0"/>
                <a:cs typeface="Times New Roman" panose="02020603050405020304" pitchFamily="18" charset="0"/>
              </a:rPr>
              <a:t>projectname</a:t>
            </a:r>
            <a:endParaRPr lang="en-IN" sz="1800" b="1"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indent="0">
              <a:buNone/>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python -m </a:t>
            </a:r>
            <a:r>
              <a:rPr lang="en-IN" sz="1800" b="1" kern="100" dirty="0" err="1">
                <a:effectLst/>
                <a:latin typeface="Times New Roman" panose="02020603050405020304" pitchFamily="18" charset="0"/>
                <a:ea typeface="Aptos" panose="020B0004020202020204" pitchFamily="34" charset="0"/>
                <a:cs typeface="Times New Roman" panose="02020603050405020304" pitchFamily="18" charset="0"/>
              </a:rPr>
              <a:t>django</a:t>
            </a: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a:t>
            </a:r>
            <a:r>
              <a:rPr lang="en-IN" sz="1800" b="1" kern="100" dirty="0" err="1">
                <a:effectLst/>
                <a:latin typeface="Times New Roman" panose="02020603050405020304" pitchFamily="18" charset="0"/>
                <a:ea typeface="Aptos" panose="020B0004020202020204" pitchFamily="34" charset="0"/>
                <a:cs typeface="Times New Roman" panose="02020603050405020304" pitchFamily="18" charset="0"/>
              </a:rPr>
              <a:t>startproject</a:t>
            </a: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flashcard</a:t>
            </a:r>
          </a:p>
          <a:p>
            <a:pPr marL="0" indent="0">
              <a:buNone/>
            </a:pPr>
            <a:r>
              <a:rPr lang="en-IN" sz="1800" b="1" kern="100" dirty="0">
                <a:latin typeface="Times New Roman" panose="02020603050405020304" pitchFamily="18" charset="0"/>
                <a:ea typeface="Aptos" panose="020B0004020202020204" pitchFamily="34" charset="0"/>
                <a:cs typeface="Times New Roman" panose="02020603050405020304" pitchFamily="18" charset="0"/>
              </a:rPr>
              <a:t>		</a:t>
            </a:r>
            <a:endParaRPr lang="en-IN" sz="1800" b="1"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indent="0">
              <a:buNone/>
            </a:pPr>
            <a:r>
              <a:rPr lang="en-IN" sz="1800" b="1" kern="100" dirty="0">
                <a:latin typeface="Times New Roman" panose="02020603050405020304" pitchFamily="18" charset="0"/>
                <a:ea typeface="Aptos" panose="020B0004020202020204" pitchFamily="34" charset="0"/>
                <a:cs typeface="Times New Roman" panose="02020603050405020304" pitchFamily="18" charset="0"/>
              </a:rPr>
              <a:t>	</a:t>
            </a:r>
            <a:endParaRPr lang="en-IN" sz="1800" b="1"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indent="0">
              <a:buNone/>
            </a:pPr>
            <a:r>
              <a:rPr lang="en-IN" sz="1800" b="1" kern="100" dirty="0">
                <a:latin typeface="Times New Roman" panose="02020603050405020304" pitchFamily="18" charset="0"/>
                <a:ea typeface="Aptos" panose="020B0004020202020204" pitchFamily="34" charset="0"/>
                <a:cs typeface="Times New Roman" panose="02020603050405020304" pitchFamily="18" charset="0"/>
              </a:rPr>
              <a:t>	cd flashcards</a:t>
            </a:r>
            <a:endParaRPr lang="en-IN" sz="1800" b="1"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indent="0">
              <a:buNone/>
            </a:pP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IN" dirty="0"/>
          </a:p>
        </p:txBody>
      </p:sp>
      <p:pic>
        <p:nvPicPr>
          <p:cNvPr id="4" name="Picture 3" descr="A screenshot of a computer&#10;&#10;Description automatically generated">
            <a:extLst>
              <a:ext uri="{FF2B5EF4-FFF2-40B4-BE49-F238E27FC236}">
                <a16:creationId xmlns:a16="http://schemas.microsoft.com/office/drawing/2014/main" id="{1F7A058F-E91A-2F2F-7D60-D39B8FF0F059}"/>
              </a:ext>
            </a:extLst>
          </p:cNvPr>
          <p:cNvPicPr>
            <a:picLocks noChangeAspect="1"/>
          </p:cNvPicPr>
          <p:nvPr/>
        </p:nvPicPr>
        <p:blipFill>
          <a:blip r:embed="rId2"/>
          <a:stretch>
            <a:fillRect/>
          </a:stretch>
        </p:blipFill>
        <p:spPr>
          <a:xfrm>
            <a:off x="5846579" y="3148033"/>
            <a:ext cx="5160200" cy="2540635"/>
          </a:xfrm>
          <a:prstGeom prst="rect">
            <a:avLst/>
          </a:prstGeom>
        </p:spPr>
      </p:pic>
      <p:pic>
        <p:nvPicPr>
          <p:cNvPr id="6" name="Picture 5" descr="A screen shot of a computer&#10;&#10;Description automatically generated">
            <a:extLst>
              <a:ext uri="{FF2B5EF4-FFF2-40B4-BE49-F238E27FC236}">
                <a16:creationId xmlns:a16="http://schemas.microsoft.com/office/drawing/2014/main" id="{87D2DC36-3A6B-2EE6-B4D4-831D23D02453}"/>
              </a:ext>
            </a:extLst>
          </p:cNvPr>
          <p:cNvPicPr>
            <a:picLocks noChangeAspect="1"/>
          </p:cNvPicPr>
          <p:nvPr/>
        </p:nvPicPr>
        <p:blipFill>
          <a:blip r:embed="rId3"/>
          <a:stretch>
            <a:fillRect/>
          </a:stretch>
        </p:blipFill>
        <p:spPr>
          <a:xfrm>
            <a:off x="1182173" y="4183855"/>
            <a:ext cx="3978028" cy="2540635"/>
          </a:xfrm>
          <a:prstGeom prst="rect">
            <a:avLst/>
          </a:prstGeom>
        </p:spPr>
      </p:pic>
    </p:spTree>
    <p:extLst>
      <p:ext uri="{BB962C8B-B14F-4D97-AF65-F5344CB8AC3E}">
        <p14:creationId xmlns:p14="http://schemas.microsoft.com/office/powerpoint/2010/main" val="2709960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B2E6F-7A99-B982-E7CB-E75C49CEB673}"/>
              </a:ext>
            </a:extLst>
          </p:cNvPr>
          <p:cNvSpPr>
            <a:spLocks noGrp="1"/>
          </p:cNvSpPr>
          <p:nvPr>
            <p:ph type="title"/>
          </p:nvPr>
        </p:nvSpPr>
        <p:spPr/>
        <p:txBody>
          <a:bodyPr/>
          <a:lstStyle/>
          <a:p>
            <a:br>
              <a:rPr lang="en-IN" sz="3200" kern="100" dirty="0">
                <a:effectLst/>
                <a:latin typeface="Aptos" panose="020B0004020202020204" pitchFamily="34" charset="0"/>
                <a:ea typeface="Aptos" panose="020B0004020202020204" pitchFamily="34" charset="0"/>
                <a:cs typeface="Times New Roman" panose="02020603050405020304" pitchFamily="18" charset="0"/>
              </a:rPr>
            </a:br>
            <a:r>
              <a:rPr lang="en-IN" sz="3200" kern="100" dirty="0">
                <a:effectLst/>
                <a:latin typeface="Aptos" panose="020B0004020202020204" pitchFamily="34" charset="0"/>
                <a:ea typeface="Aptos" panose="020B0004020202020204" pitchFamily="34" charset="0"/>
                <a:cs typeface="Times New Roman" panose="02020603050405020304" pitchFamily="18" charset="0"/>
              </a:rPr>
              <a:t>Stating the application</a:t>
            </a:r>
            <a:endParaRPr lang="en-IN" dirty="0"/>
          </a:p>
        </p:txBody>
      </p:sp>
      <p:sp>
        <p:nvSpPr>
          <p:cNvPr id="3" name="Content Placeholder 2">
            <a:extLst>
              <a:ext uri="{FF2B5EF4-FFF2-40B4-BE49-F238E27FC236}">
                <a16:creationId xmlns:a16="http://schemas.microsoft.com/office/drawing/2014/main" id="{E1188909-6D7B-B9E1-21BB-C844EFF4504C}"/>
              </a:ext>
            </a:extLst>
          </p:cNvPr>
          <p:cNvSpPr>
            <a:spLocks noGrp="1"/>
          </p:cNvSpPr>
          <p:nvPr>
            <p:ph idx="1"/>
          </p:nvPr>
        </p:nvSpPr>
        <p:spPr/>
        <p:txBody>
          <a:bodyPr/>
          <a:lstStyle/>
          <a:p>
            <a:pPr marL="0" indent="0">
              <a:lnSpc>
                <a:spcPct val="107000"/>
              </a:lnSpc>
              <a:spcAft>
                <a:spcPts val="800"/>
              </a:spcAft>
              <a:buNone/>
              <a:tabLst>
                <a:tab pos="841375" algn="l"/>
              </a:tabLst>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2.</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To start the app use this command</a:t>
            </a:r>
            <a:endParaRPr lang="en-IN" sz="1800" b="1"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indent="0">
              <a:lnSpc>
                <a:spcPct val="107000"/>
              </a:lnSpc>
              <a:spcAft>
                <a:spcPts val="800"/>
              </a:spcAft>
              <a:buNone/>
              <a:tabLst>
                <a:tab pos="841375" algn="l"/>
              </a:tabLst>
            </a:pP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python manage.py </a:t>
            </a:r>
            <a:r>
              <a:rPr lang="en-IN" sz="1800" b="1" kern="100" dirty="0" err="1">
                <a:effectLst/>
                <a:latin typeface="Times New Roman" panose="02020603050405020304" pitchFamily="18" charset="0"/>
                <a:ea typeface="Aptos" panose="020B0004020202020204" pitchFamily="34" charset="0"/>
                <a:cs typeface="Times New Roman" panose="02020603050405020304" pitchFamily="18" charset="0"/>
              </a:rPr>
              <a:t>startapp</a:t>
            </a:r>
            <a:r>
              <a:rPr lang="en-IN" sz="1800" b="1" kern="100" dirty="0">
                <a:effectLst/>
                <a:latin typeface="Times New Roman" panose="02020603050405020304" pitchFamily="18" charset="0"/>
                <a:ea typeface="Aptos" panose="020B0004020202020204" pitchFamily="34" charset="0"/>
                <a:cs typeface="Times New Roman" panose="02020603050405020304" pitchFamily="18" charset="0"/>
              </a:rPr>
              <a:t> application name</a:t>
            </a:r>
          </a:p>
          <a:p>
            <a:pPr marL="0" indent="0">
              <a:lnSpc>
                <a:spcPct val="107000"/>
              </a:lnSpc>
              <a:spcAft>
                <a:spcPts val="800"/>
              </a:spcAft>
              <a:buNone/>
              <a:tabLst>
                <a:tab pos="841375" algn="l"/>
              </a:tabLst>
            </a:pPr>
            <a:r>
              <a:rPr lang="en-IN" sz="1800" b="1" kern="100" dirty="0">
                <a:latin typeface="Times New Roman" panose="02020603050405020304" pitchFamily="18" charset="0"/>
                <a:ea typeface="Aptos" panose="020B0004020202020204" pitchFamily="34" charset="0"/>
                <a:cs typeface="Times New Roman" panose="02020603050405020304" pitchFamily="18" charset="0"/>
              </a:rPr>
              <a:t>	python manage.py </a:t>
            </a:r>
            <a:r>
              <a:rPr lang="en-IN" sz="1800" b="1" kern="100" dirty="0" err="1">
                <a:latin typeface="Times New Roman" panose="02020603050405020304" pitchFamily="18" charset="0"/>
                <a:ea typeface="Aptos" panose="020B0004020202020204" pitchFamily="34" charset="0"/>
                <a:cs typeface="Times New Roman" panose="02020603050405020304" pitchFamily="18" charset="0"/>
              </a:rPr>
              <a:t>startapp</a:t>
            </a:r>
            <a:r>
              <a:rPr lang="en-IN" sz="1800" b="1" kern="100" dirty="0">
                <a:latin typeface="Times New Roman" panose="02020603050405020304" pitchFamily="18" charset="0"/>
                <a:ea typeface="Aptos" panose="020B0004020202020204" pitchFamily="34" charset="0"/>
                <a:cs typeface="Times New Roman" panose="02020603050405020304" pitchFamily="18" charset="0"/>
              </a:rPr>
              <a:t> flashcards</a:t>
            </a:r>
          </a:p>
          <a:p>
            <a:pPr marL="0" indent="0">
              <a:lnSpc>
                <a:spcPct val="107000"/>
              </a:lnSpc>
              <a:spcAft>
                <a:spcPts val="800"/>
              </a:spcAft>
              <a:buNone/>
              <a:tabLst>
                <a:tab pos="841375" algn="l"/>
              </a:tabLst>
            </a:pPr>
            <a:endParaRPr lang="en-IN" sz="1800" b="1" kern="100" dirty="0">
              <a:latin typeface="Times New Roman" panose="02020603050405020304" pitchFamily="18" charset="0"/>
              <a:ea typeface="Aptos" panose="020B0004020202020204" pitchFamily="34" charset="0"/>
              <a:cs typeface="Times New Roman" panose="02020603050405020304" pitchFamily="18" charset="0"/>
            </a:endParaRPr>
          </a:p>
          <a:p>
            <a:pPr marL="0" indent="0">
              <a:lnSpc>
                <a:spcPct val="107000"/>
              </a:lnSpc>
              <a:spcAft>
                <a:spcPts val="800"/>
              </a:spcAft>
              <a:buNone/>
              <a:tabLst>
                <a:tab pos="841375" algn="l"/>
              </a:tabLst>
            </a:pP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ECCE3CD5-1EBE-65B9-92C7-00EA54F10411}"/>
              </a:ext>
            </a:extLst>
          </p:cNvPr>
          <p:cNvPicPr>
            <a:picLocks noChangeAspect="1"/>
          </p:cNvPicPr>
          <p:nvPr/>
        </p:nvPicPr>
        <p:blipFill>
          <a:blip r:embed="rId2"/>
          <a:stretch>
            <a:fillRect/>
          </a:stretch>
        </p:blipFill>
        <p:spPr>
          <a:xfrm>
            <a:off x="828216" y="3765148"/>
            <a:ext cx="6573167" cy="3705742"/>
          </a:xfrm>
          <a:prstGeom prst="rect">
            <a:avLst/>
          </a:prstGeom>
        </p:spPr>
      </p:pic>
    </p:spTree>
    <p:extLst>
      <p:ext uri="{BB962C8B-B14F-4D97-AF65-F5344CB8AC3E}">
        <p14:creationId xmlns:p14="http://schemas.microsoft.com/office/powerpoint/2010/main" val="1173259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500</TotalTime>
  <Words>1259</Words>
  <Application>Microsoft Office PowerPoint</Application>
  <PresentationFormat>Widescreen</PresentationFormat>
  <Paragraphs>119</Paragraphs>
  <Slides>23</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Aptos</vt:lpstr>
      <vt:lpstr>Arial</vt:lpstr>
      <vt:lpstr>Calibri</vt:lpstr>
      <vt:lpstr>Times New Roman</vt:lpstr>
      <vt:lpstr>Wingdings</vt:lpstr>
      <vt:lpstr>Educational subjects 16x9</vt:lpstr>
      <vt:lpstr>FLASH CARD: A Memorization Technique</vt:lpstr>
      <vt:lpstr>Table of content</vt:lpstr>
      <vt:lpstr>Abstract</vt:lpstr>
      <vt:lpstr>Objectives</vt:lpstr>
      <vt:lpstr>Software Requirement</vt:lpstr>
      <vt:lpstr>Software Requirement</vt:lpstr>
      <vt:lpstr>Software Requirement</vt:lpstr>
      <vt:lpstr>   Starting the Project  </vt:lpstr>
      <vt:lpstr> Stating the application</vt:lpstr>
      <vt:lpstr>.</vt:lpstr>
      <vt:lpstr>Adding other necessary files.</vt:lpstr>
      <vt:lpstr>Adding other necessary files</vt:lpstr>
      <vt:lpstr>Adding other necessary files</vt:lpstr>
      <vt:lpstr>Adding other necessary files</vt:lpstr>
      <vt:lpstr>Adding other necessary files</vt:lpstr>
      <vt:lpstr>Creating GUI</vt:lpstr>
      <vt:lpstr>Creating GUI</vt:lpstr>
      <vt:lpstr>Creating GUI</vt:lpstr>
      <vt:lpstr>Sample Screenshots</vt:lpstr>
      <vt:lpstr>Sample screenshots</vt:lpstr>
      <vt:lpstr>Sample Sceens</vt:lpstr>
      <vt:lpstr>Conclusion and Future Scope </vt:lpstr>
      <vt:lpstr>Bibliography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Aneesh CO</dc:creator>
  <cp:lastModifiedBy>Aneesh CO</cp:lastModifiedBy>
  <cp:revision>3</cp:revision>
  <dcterms:created xsi:type="dcterms:W3CDTF">2024-08-10T17:17:51Z</dcterms:created>
  <dcterms:modified xsi:type="dcterms:W3CDTF">2024-08-11T01:37:57Z</dcterms:modified>
</cp:coreProperties>
</file>

<file path=docProps/thumbnail.jpeg>
</file>